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Masters/slideMaster1.xml" ContentType="application/vnd.openxmlformats-officedocument.presentationml.slideMaster+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2"/>
    <p:sldId id="332" r:id="rId3"/>
    <p:sldId id="259" r:id="rId4"/>
    <p:sldId id="333" r:id="rId5"/>
    <p:sldId id="372" r:id="rId6"/>
    <p:sldId id="260" r:id="rId7"/>
    <p:sldId id="357" r:id="rId8"/>
    <p:sldId id="261" r:id="rId9"/>
    <p:sldId id="262" r:id="rId10"/>
    <p:sldId id="263" r:id="rId11"/>
    <p:sldId id="338" r:id="rId12"/>
    <p:sldId id="264" r:id="rId13"/>
    <p:sldId id="267" r:id="rId14"/>
    <p:sldId id="323" r:id="rId15"/>
    <p:sldId id="324" r:id="rId16"/>
    <p:sldId id="269" r:id="rId17"/>
    <p:sldId id="325" r:id="rId18"/>
    <p:sldId id="339" r:id="rId19"/>
    <p:sldId id="340" r:id="rId20"/>
    <p:sldId id="268" r:id="rId21"/>
    <p:sldId id="341" r:id="rId22"/>
    <p:sldId id="270" r:id="rId23"/>
    <p:sldId id="363" r:id="rId24"/>
    <p:sldId id="364" r:id="rId25"/>
    <p:sldId id="365" r:id="rId26"/>
    <p:sldId id="366" r:id="rId27"/>
    <p:sldId id="367" r:id="rId28"/>
    <p:sldId id="368" r:id="rId29"/>
    <p:sldId id="369" r:id="rId30"/>
    <p:sldId id="370" r:id="rId31"/>
    <p:sldId id="342" r:id="rId32"/>
    <p:sldId id="271" r:id="rId33"/>
    <p:sldId id="272" r:id="rId34"/>
    <p:sldId id="371" r:id="rId35"/>
    <p:sldId id="274" r:id="rId36"/>
    <p:sldId id="273" r:id="rId37"/>
    <p:sldId id="326" r:id="rId38"/>
    <p:sldId id="343" r:id="rId39"/>
    <p:sldId id="358" r:id="rId40"/>
    <p:sldId id="362" r:id="rId41"/>
    <p:sldId id="277" r:id="rId42"/>
    <p:sldId id="278" r:id="rId43"/>
    <p:sldId id="279" r:id="rId44"/>
    <p:sldId id="360" r:id="rId45"/>
    <p:sldId id="361" r:id="rId46"/>
    <p:sldId id="282" r:id="rId47"/>
    <p:sldId id="283" r:id="rId48"/>
    <p:sldId id="285" r:id="rId49"/>
    <p:sldId id="345" r:id="rId50"/>
    <p:sldId id="286" r:id="rId51"/>
    <p:sldId id="287" r:id="rId52"/>
    <p:sldId id="373" r:id="rId53"/>
    <p:sldId id="347" r:id="rId54"/>
    <p:sldId id="346" r:id="rId55"/>
    <p:sldId id="374" r:id="rId56"/>
    <p:sldId id="300" r:id="rId57"/>
    <p:sldId id="301" r:id="rId58"/>
    <p:sldId id="302" r:id="rId59"/>
    <p:sldId id="303" r:id="rId60"/>
    <p:sldId id="304" r:id="rId61"/>
    <p:sldId id="305" r:id="rId62"/>
    <p:sldId id="288" r:id="rId63"/>
    <p:sldId id="375"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BF7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0" autoAdjust="0"/>
    <p:restoredTop sz="94660"/>
  </p:normalViewPr>
  <p:slideViewPr>
    <p:cSldViewPr snapToGrid="0">
      <p:cViewPr>
        <p:scale>
          <a:sx n="50" d="100"/>
          <a:sy n="50" d="100"/>
        </p:scale>
        <p:origin x="1984" y="1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タイトル&amp;画像">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プレゼンテーションのタイトル</a:t>
            </a:r>
          </a:p>
        </p:txBody>
      </p:sp>
      <p:sp>
        <p:nvSpPr>
          <p:cNvPr id="23" name="本文レベル1…"/>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5pPr>
          </a:lstStyle>
          <a:p>
            <a:r>
              <a:t>プレゼンテーションのサブタイトル</a:t>
            </a:r>
          </a:p>
          <a:p>
            <a:pPr lvl="1"/>
            <a:endParaRPr/>
          </a:p>
          <a:p>
            <a:pPr lvl="2"/>
            <a:endParaRPr/>
          </a:p>
          <a:p>
            <a:pPr lvl="3"/>
            <a:endParaRPr/>
          </a:p>
          <a:p>
            <a:pPr lvl="4"/>
            <a:endParaRPr/>
          </a:p>
        </p:txBody>
      </p:sp>
      <p:sp>
        <p:nvSpPr>
          <p:cNvPr id="24" name="作者と日付"/>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 Medium"/>
                <a:ea typeface="Graphik Medium"/>
                <a:cs typeface="Graphik Medium"/>
                <a:sym typeface="Graphik Medium"/>
              </a:defRPr>
            </a:lvl1pPr>
          </a:lstStyle>
          <a:p>
            <a:r>
              <a:t>作者と日付</a:t>
            </a:r>
          </a:p>
        </p:txBody>
      </p:sp>
      <p:sp>
        <p:nvSpPr>
          <p:cNvPr id="25" name="スライド番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ビッグファクト">
    <p:spTree>
      <p:nvGrpSpPr>
        <p:cNvPr id="1" name=""/>
        <p:cNvGrpSpPr/>
        <p:nvPr/>
      </p:nvGrpSpPr>
      <p:grpSpPr>
        <a:xfrm>
          <a:off x="0" y="0"/>
          <a:ext cx="0" cy="0"/>
          <a:chOff x="0" y="0"/>
          <a:chExt cx="0" cy="0"/>
        </a:xfrm>
      </p:grpSpPr>
      <p:sp>
        <p:nvSpPr>
          <p:cNvPr id="106" name="ファクト情報"/>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ファクト情報</a:t>
            </a:r>
          </a:p>
        </p:txBody>
      </p:sp>
      <p:sp>
        <p:nvSpPr>
          <p:cNvPr id="107" name="本文レベル1…"/>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属性</a:t>
            </a:r>
          </a:p>
        </p:txBody>
      </p:sp>
      <p:sp>
        <p:nvSpPr>
          <p:cNvPr id="116" name="本文レベル1…"/>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“重要な引用”</a:t>
            </a:r>
          </a:p>
          <a:p>
            <a:pPr lvl="1"/>
            <a:endParaRPr/>
          </a:p>
          <a:p>
            <a:pPr lvl="2"/>
            <a:endParaRPr/>
          </a:p>
          <a:p>
            <a:pPr lvl="3"/>
            <a:endParaRPr/>
          </a:p>
          <a:p>
            <a:pPr lvl="4"/>
            <a:endParaRPr/>
          </a:p>
        </p:txBody>
      </p:sp>
      <p:sp>
        <p:nvSpPr>
          <p:cNvPr id="11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49" name="スライドのタイトル"/>
          <p:cNvSpPr txBox="1">
            <a:spLocks noGrp="1"/>
          </p:cNvSpPr>
          <p:nvPr>
            <p:ph type="title" hasCustomPrompt="1"/>
          </p:nvPr>
        </p:nvSpPr>
        <p:spPr>
          <a:xfrm>
            <a:off x="1206500" y="1079500"/>
            <a:ext cx="21971000" cy="1433163"/>
          </a:xfrm>
          <a:prstGeom prst="rect">
            <a:avLst/>
          </a:prstGeom>
        </p:spPr>
        <p:txBody>
          <a:bodyPr/>
          <a:lstStyle>
            <a:lvl1pPr algn="l" defTabSz="2438338">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50"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51" name="本文レベル1…"/>
          <p:cNvSpPr txBox="1">
            <a:spLocks noGrp="1"/>
          </p:cNvSpPr>
          <p:nvPr>
            <p:ph type="body" idx="1" hasCustomPrompt="1"/>
          </p:nvPr>
        </p:nvSpPr>
        <p:spPr>
          <a:xfrm>
            <a:off x="1206500" y="4248504"/>
            <a:ext cx="21971000" cy="8256012"/>
          </a:xfrm>
          <a:prstGeom prst="rect">
            <a:avLst/>
          </a:prstGeom>
        </p:spPr>
        <p:txBody>
          <a:bodyPr/>
          <a:lstStyle>
            <a:lvl1pPr marL="609600" indent="-609600">
              <a:spcBef>
                <a:spcPts val="4500"/>
              </a:spcBef>
              <a:buSzPct val="123000"/>
              <a:defRPr sz="4800">
                <a:latin typeface="ヒラギノ角ゴ ProN W3"/>
                <a:ea typeface="ヒラギノ角ゴ ProN W3"/>
                <a:cs typeface="ヒラギノ角ゴ ProN W3"/>
                <a:sym typeface="ヒラギノ角ゴ ProN W3"/>
              </a:defRPr>
            </a:lvl1pPr>
            <a:lvl2pPr marL="1219200" indent="-609600">
              <a:spcBef>
                <a:spcPts val="4500"/>
              </a:spcBef>
              <a:buSzPct val="123000"/>
              <a:defRPr sz="4800">
                <a:latin typeface="ヒラギノ角ゴ ProN W3"/>
                <a:ea typeface="ヒラギノ角ゴ ProN W3"/>
                <a:cs typeface="ヒラギノ角ゴ ProN W3"/>
                <a:sym typeface="ヒラギノ角ゴ ProN W3"/>
              </a:defRPr>
            </a:lvl2pPr>
            <a:lvl3pPr marL="1828800" indent="-609600">
              <a:spcBef>
                <a:spcPts val="4500"/>
              </a:spcBef>
              <a:buSzPct val="123000"/>
              <a:defRPr sz="4800">
                <a:latin typeface="ヒラギノ角ゴ ProN W3"/>
                <a:ea typeface="ヒラギノ角ゴ ProN W3"/>
                <a:cs typeface="ヒラギノ角ゴ ProN W3"/>
                <a:sym typeface="ヒラギノ角ゴ ProN W3"/>
              </a:defRPr>
            </a:lvl3pPr>
            <a:lvl4pPr marL="2438400" indent="-609600">
              <a:spcBef>
                <a:spcPts val="4500"/>
              </a:spcBef>
              <a:buSzPct val="123000"/>
              <a:defRPr sz="4800">
                <a:latin typeface="ヒラギノ角ゴ ProN W3"/>
                <a:ea typeface="ヒラギノ角ゴ ProN W3"/>
                <a:cs typeface="ヒラギノ角ゴ ProN W3"/>
                <a:sym typeface="ヒラギノ角ゴ ProN W3"/>
              </a:defRPr>
            </a:lvl4pPr>
            <a:lvl5pPr marL="3048000" indent="-609600">
              <a:spcBef>
                <a:spcPts val="4500"/>
              </a:spcBef>
              <a:buSzPct val="123000"/>
              <a:defRPr sz="4800">
                <a:latin typeface="ヒラギノ角ゴ ProN W3"/>
                <a:ea typeface="ヒラギノ角ゴ ProN W3"/>
                <a:cs typeface="ヒラギノ角ゴ ProN W3"/>
                <a:sym typeface="ヒラギノ角ゴ ProN W3"/>
              </a:defRPr>
            </a:lvl5pPr>
          </a:lstStyle>
          <a:p>
            <a:r>
              <a:t>スライドの箇条書きテキスト</a:t>
            </a:r>
          </a:p>
          <a:p>
            <a:pPr lvl="1"/>
            <a:endParaRPr/>
          </a:p>
          <a:p>
            <a:pPr lvl="2"/>
            <a:endParaRPr/>
          </a:p>
          <a:p>
            <a:pPr lvl="3"/>
            <a:endParaRPr/>
          </a:p>
          <a:p>
            <a:pPr lvl="4"/>
            <a:endParaRPr/>
          </a:p>
        </p:txBody>
      </p:sp>
      <p:sp>
        <p:nvSpPr>
          <p:cNvPr id="15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59" name="タイトルテキスト"/>
          <p:cNvSpPr txBox="1">
            <a:spLocks noGrp="1"/>
          </p:cNvSpPr>
          <p:nvPr>
            <p:ph type="title"/>
          </p:nvPr>
        </p:nvSpPr>
        <p:spPr>
          <a:xfrm>
            <a:off x="1689100" y="355600"/>
            <a:ext cx="21005800" cy="2286000"/>
          </a:xfrm>
          <a:prstGeom prst="rect">
            <a:avLst/>
          </a:prstGeom>
        </p:spPr>
        <p:txBody>
          <a:bodyPr anchor="ctr"/>
          <a:lstStyle>
            <a:lvl1pPr defTabSz="825500">
              <a:lnSpc>
                <a:spcPct val="100000"/>
              </a:lnSpc>
              <a:defRPr sz="11200" spc="0">
                <a:latin typeface="ヒラギノ角ゴ ProN W3"/>
                <a:ea typeface="ヒラギノ角ゴ ProN W3"/>
                <a:cs typeface="ヒラギノ角ゴ ProN W3"/>
                <a:sym typeface="ヒラギノ角ゴ ProN W3"/>
              </a:defRPr>
            </a:lvl1pPr>
          </a:lstStyle>
          <a:p>
            <a:r>
              <a:t>タイトルテキスト</a:t>
            </a:r>
          </a:p>
        </p:txBody>
      </p:sp>
      <p:sp>
        <p:nvSpPr>
          <p:cNvPr id="160" name="本文レベル1…"/>
          <p:cNvSpPr txBox="1">
            <a:spLocks noGrp="1"/>
          </p:cNvSpPr>
          <p:nvPr>
            <p:ph type="body" idx="1"/>
          </p:nvPr>
        </p:nvSpPr>
        <p:spPr>
          <a:xfrm>
            <a:off x="1689100" y="3149600"/>
            <a:ext cx="21005800" cy="9296400"/>
          </a:xfrm>
          <a:prstGeom prst="rect">
            <a:avLst/>
          </a:prstGeom>
        </p:spPr>
        <p:txBody>
          <a:bodyPr anchor="ctr"/>
          <a:lstStyle>
            <a:lvl1pPr marL="63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1pPr>
            <a:lvl2pPr marL="127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2pPr>
            <a:lvl3pPr marL="190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3pPr>
            <a:lvl4pPr marL="254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4pPr>
            <a:lvl5pPr marL="317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5pPr>
          </a:lstStyle>
          <a:p>
            <a:r>
              <a:t>本文レベル1</a:t>
            </a:r>
          </a:p>
          <a:p>
            <a:pPr lvl="1"/>
            <a:r>
              <a:t>本文レベル2</a:t>
            </a:r>
          </a:p>
          <a:p>
            <a:pPr lvl="2"/>
            <a:r>
              <a:t>本文レベル3</a:t>
            </a:r>
          </a:p>
          <a:p>
            <a:pPr lvl="3"/>
            <a:r>
              <a:t>本文レベル4</a:t>
            </a:r>
          </a:p>
          <a:p>
            <a:pPr lvl="4"/>
            <a:r>
              <a:t>本文レベル5</a:t>
            </a:r>
          </a:p>
        </p:txBody>
      </p:sp>
      <p:sp>
        <p:nvSpPr>
          <p:cNvPr id="161" name="スライド番号"/>
          <p:cNvSpPr txBox="1">
            <a:spLocks noGrp="1"/>
          </p:cNvSpPr>
          <p:nvPr>
            <p:ph type="sldNum" sz="quarter" idx="2"/>
          </p:nvPr>
        </p:nvSpPr>
        <p:spPr>
          <a:xfrm>
            <a:off x="11959031" y="13081000"/>
            <a:ext cx="453238" cy="461059"/>
          </a:xfrm>
          <a:prstGeom prst="rect">
            <a:avLst/>
          </a:prstGeom>
        </p:spPr>
        <p:txBody>
          <a:bodyPr anchor="t"/>
          <a:lstStyle>
            <a:lvl1pP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amp;画像（代替）">
    <p:spTree>
      <p:nvGrpSpPr>
        <p:cNvPr id="1" name=""/>
        <p:cNvGrpSpPr/>
        <p:nvPr/>
      </p:nvGrpSpPr>
      <p:grpSpPr>
        <a:xfrm>
          <a:off x="0" y="0"/>
          <a:ext cx="0" cy="0"/>
          <a:chOff x="0" y="0"/>
          <a:chExt cx="0" cy="0"/>
        </a:xfrm>
      </p:grpSpPr>
      <p:sp>
        <p:nvSpPr>
          <p:cNvPr id="32" name="スライドのタイトル"/>
          <p:cNvSpPr txBox="1">
            <a:spLocks noGrp="1"/>
          </p:cNvSpPr>
          <p:nvPr>
            <p:ph type="title" hasCustomPrompt="1"/>
          </p:nvPr>
        </p:nvSpPr>
        <p:spPr>
          <a:xfrm>
            <a:off x="1215495" y="4585102"/>
            <a:ext cx="9757338" cy="2540001"/>
          </a:xfrm>
          <a:prstGeom prst="rect">
            <a:avLst/>
          </a:prstGeom>
        </p:spPr>
        <p:txBody>
          <a:bodyPr anchor="b"/>
          <a:lstStyle/>
          <a:p>
            <a:r>
              <a:t>スライドのタイトル</a:t>
            </a:r>
          </a:p>
        </p:txBody>
      </p:sp>
      <p:sp>
        <p:nvSpPr>
          <p:cNvPr id="33" name="イメージ"/>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本文レベル1…"/>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r>
              <a:t>スライドのサブタイトル</a:t>
            </a:r>
          </a:p>
          <a:p>
            <a:pPr lvl="1"/>
            <a:endParaRPr/>
          </a:p>
          <a:p>
            <a:pPr lvl="2"/>
            <a:endParaRPr/>
          </a:p>
          <a:p>
            <a:pPr lvl="3"/>
            <a:endParaRPr/>
          </a:p>
          <a:p>
            <a:pPr lvl="4"/>
            <a:endParaRPr/>
          </a:p>
        </p:txBody>
      </p:sp>
      <p:sp>
        <p:nvSpPr>
          <p:cNvPr id="3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42" name="スライドのタイトル"/>
          <p:cNvSpPr txBox="1">
            <a:spLocks noGrp="1"/>
          </p:cNvSpPr>
          <p:nvPr>
            <p:ph type="title" hasCustomPrompt="1"/>
          </p:nvPr>
        </p:nvSpPr>
        <p:spPr>
          <a:prstGeom prst="rect">
            <a:avLst/>
          </a:prstGeom>
        </p:spPr>
        <p:txBody>
          <a:bodyPr/>
          <a:lstStyle/>
          <a:p>
            <a:r>
              <a:t>スライドのタイトル</a:t>
            </a:r>
          </a:p>
        </p:txBody>
      </p:sp>
      <p:sp>
        <p:nvSpPr>
          <p:cNvPr id="43" name="本文レベル1…"/>
          <p:cNvSpPr txBox="1">
            <a:spLocks noGrp="1"/>
          </p:cNvSpPr>
          <p:nvPr>
            <p:ph type="body" idx="1" hasCustomPrompt="1"/>
          </p:nvPr>
        </p:nvSpPr>
        <p:spPr>
          <a:prstGeom prst="rect">
            <a:avLst/>
          </a:prstGeom>
        </p:spPr>
        <p:txBody>
          <a:bodyPr/>
          <a:lstStyle/>
          <a:p>
            <a:r>
              <a:t>スライドの箇条書きテキスト</a:t>
            </a:r>
          </a:p>
          <a:p>
            <a:pPr lvl="1"/>
            <a:endParaRPr/>
          </a:p>
          <a:p>
            <a:pPr lvl="2"/>
            <a:endParaRPr/>
          </a:p>
          <a:p>
            <a:pPr lvl="3"/>
            <a:endParaRPr/>
          </a:p>
          <a:p>
            <a:pPr lvl="4"/>
            <a:endParaRPr/>
          </a:p>
        </p:txBody>
      </p:sp>
      <p:sp>
        <p:nvSpPr>
          <p:cNvPr id="44"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4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52" name="本文レベル1…"/>
          <p:cNvSpPr txBox="1">
            <a:spLocks noGrp="1"/>
          </p:cNvSpPr>
          <p:nvPr>
            <p:ph type="body" idx="1" hasCustomPrompt="1"/>
          </p:nvPr>
        </p:nvSpPr>
        <p:spPr>
          <a:xfrm>
            <a:off x="1219200" y="4013200"/>
            <a:ext cx="21945600" cy="8487148"/>
          </a:xfrm>
          <a:prstGeom prst="rect">
            <a:avLst/>
          </a:prstGeom>
        </p:spPr>
        <p:txBody>
          <a:bodyPr numCol="2" spcCol="2558384"/>
          <a:lstStyle/>
          <a:p>
            <a:r>
              <a:t>スライドの箇条書きテキスト</a:t>
            </a:r>
          </a:p>
          <a:p>
            <a:pPr lvl="1"/>
            <a:endParaRPr/>
          </a:p>
          <a:p>
            <a:pPr lvl="2"/>
            <a:endParaRPr/>
          </a:p>
          <a:p>
            <a:pPr lvl="3"/>
            <a:endParaRPr/>
          </a:p>
          <a:p>
            <a:pPr lvl="4"/>
            <a:endParaRPr/>
          </a:p>
        </p:txBody>
      </p:sp>
      <p:sp>
        <p:nvSpPr>
          <p:cNvPr id="53"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0" name="スライドのタイトル"/>
          <p:cNvSpPr txBox="1">
            <a:spLocks noGrp="1"/>
          </p:cNvSpPr>
          <p:nvPr>
            <p:ph type="title" hasCustomPrompt="1"/>
          </p:nvPr>
        </p:nvSpPr>
        <p:spPr>
          <a:xfrm>
            <a:off x="1219200" y="774700"/>
            <a:ext cx="9753600" cy="1600200"/>
          </a:xfrm>
          <a:prstGeom prst="rect">
            <a:avLst/>
          </a:prstGeom>
        </p:spPr>
        <p:txBody>
          <a:bodyPr/>
          <a:lstStyle/>
          <a:p>
            <a:r>
              <a:t>スライドのタイトル</a:t>
            </a:r>
          </a:p>
        </p:txBody>
      </p:sp>
      <p:sp>
        <p:nvSpPr>
          <p:cNvPr id="61" name="イメージ"/>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スライドのサブタイトル"/>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63" name="本文レベル1…"/>
          <p:cNvSpPr txBox="1">
            <a:spLocks noGrp="1"/>
          </p:cNvSpPr>
          <p:nvPr>
            <p:ph type="body" sz="half" idx="1" hasCustomPrompt="1"/>
          </p:nvPr>
        </p:nvSpPr>
        <p:spPr>
          <a:xfrm>
            <a:off x="1219200" y="4023221"/>
            <a:ext cx="9757569" cy="8384679"/>
          </a:xfrm>
          <a:prstGeom prst="rect">
            <a:avLst/>
          </a:prstGeom>
        </p:spPr>
        <p:txBody>
          <a:bodyPr/>
          <a:lstStyle/>
          <a:p>
            <a:r>
              <a:t>スライドの箇条書きテキスト</a:t>
            </a:r>
          </a:p>
          <a:p>
            <a:pPr lvl="1"/>
            <a:endParaRPr/>
          </a:p>
          <a:p>
            <a:pPr lvl="2"/>
            <a:endParaRPr/>
          </a:p>
          <a:p>
            <a:pPr lvl="3"/>
            <a:endParaRPr/>
          </a:p>
          <a:p>
            <a:pPr lvl="4"/>
            <a:endParaRPr/>
          </a:p>
        </p:txBody>
      </p:sp>
      <p:sp>
        <p:nvSpPr>
          <p:cNvPr id="64" name="スライド番号"/>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セクション">
    <p:spTree>
      <p:nvGrpSpPr>
        <p:cNvPr id="1" name=""/>
        <p:cNvGrpSpPr/>
        <p:nvPr/>
      </p:nvGrpSpPr>
      <p:grpSpPr>
        <a:xfrm>
          <a:off x="0" y="0"/>
          <a:ext cx="0" cy="0"/>
          <a:chOff x="0" y="0"/>
          <a:chExt cx="0" cy="0"/>
        </a:xfrm>
      </p:grpSpPr>
      <p:sp>
        <p:nvSpPr>
          <p:cNvPr id="71" name="セクションタイトル"/>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セクションタイトル</a:t>
            </a:r>
          </a:p>
        </p:txBody>
      </p:sp>
      <p:sp>
        <p:nvSpPr>
          <p:cNvPr id="7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のみ">
    <p:spTree>
      <p:nvGrpSpPr>
        <p:cNvPr id="1" name=""/>
        <p:cNvGrpSpPr/>
        <p:nvPr/>
      </p:nvGrpSpPr>
      <p:grpSpPr>
        <a:xfrm>
          <a:off x="0" y="0"/>
          <a:ext cx="0" cy="0"/>
          <a:chOff x="0" y="0"/>
          <a:chExt cx="0" cy="0"/>
        </a:xfrm>
      </p:grpSpPr>
      <p:sp>
        <p:nvSpPr>
          <p:cNvPr id="79" name="スライドのタイトル"/>
          <p:cNvSpPr txBox="1">
            <a:spLocks noGrp="1"/>
          </p:cNvSpPr>
          <p:nvPr>
            <p:ph type="title" hasCustomPrompt="1"/>
          </p:nvPr>
        </p:nvSpPr>
        <p:spPr>
          <a:prstGeom prst="rect">
            <a:avLst/>
          </a:prstGeom>
        </p:spPr>
        <p:txBody>
          <a:bodyPr/>
          <a:lstStyle/>
          <a:p>
            <a:r>
              <a:t>スライドのタイトル</a:t>
            </a:r>
          </a:p>
        </p:txBody>
      </p:sp>
      <p:sp>
        <p:nvSpPr>
          <p:cNvPr id="80"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8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議題">
    <p:spTree>
      <p:nvGrpSpPr>
        <p:cNvPr id="1" name=""/>
        <p:cNvGrpSpPr/>
        <p:nvPr/>
      </p:nvGrpSpPr>
      <p:grpSpPr>
        <a:xfrm>
          <a:off x="0" y="0"/>
          <a:ext cx="0" cy="0"/>
          <a:chOff x="0" y="0"/>
          <a:chExt cx="0" cy="0"/>
        </a:xfrm>
      </p:grpSpPr>
      <p:sp>
        <p:nvSpPr>
          <p:cNvPr id="88" name="議題のタイトル"/>
          <p:cNvSpPr txBox="1">
            <a:spLocks noGrp="1"/>
          </p:cNvSpPr>
          <p:nvPr>
            <p:ph type="title" hasCustomPrompt="1"/>
          </p:nvPr>
        </p:nvSpPr>
        <p:spPr>
          <a:prstGeom prst="rect">
            <a:avLst/>
          </a:prstGeom>
        </p:spPr>
        <p:txBody>
          <a:bodyPr/>
          <a:lstStyle/>
          <a:p>
            <a:r>
              <a:t>議題のタイトル</a:t>
            </a:r>
          </a:p>
        </p:txBody>
      </p:sp>
      <p:sp>
        <p:nvSpPr>
          <p:cNvPr id="89" name="本文レベル1…"/>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議題のトピック</a:t>
            </a:r>
          </a:p>
          <a:p>
            <a:pPr lvl="1"/>
            <a:endParaRPr/>
          </a:p>
          <a:p>
            <a:pPr lvl="2"/>
            <a:endParaRPr/>
          </a:p>
          <a:p>
            <a:pPr lvl="3"/>
            <a:endParaRPr/>
          </a:p>
          <a:p>
            <a:pPr lvl="4"/>
            <a:endParaRPr/>
          </a:p>
        </p:txBody>
      </p:sp>
      <p:sp>
        <p:nvSpPr>
          <p:cNvPr id="90" name="議題のサブタイトル"/>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議題のサブタイトル</a:t>
            </a:r>
          </a:p>
        </p:txBody>
      </p:sp>
      <p:sp>
        <p:nvSpPr>
          <p:cNvPr id="9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ステートメント">
    <p:spTree>
      <p:nvGrpSpPr>
        <p:cNvPr id="1" name=""/>
        <p:cNvGrpSpPr/>
        <p:nvPr/>
      </p:nvGrpSpPr>
      <p:grpSpPr>
        <a:xfrm>
          <a:off x="0" y="0"/>
          <a:ext cx="0" cy="0"/>
          <a:chOff x="0" y="0"/>
          <a:chExt cx="0" cy="0"/>
        </a:xfrm>
      </p:grpSpPr>
      <p:sp>
        <p:nvSpPr>
          <p:cNvPr id="98" name="本文レベル1…"/>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ステートメント</a:t>
            </a:r>
          </a:p>
          <a:p>
            <a:pPr lvl="1"/>
            <a:endParaRPr/>
          </a:p>
          <a:p>
            <a:pPr lvl="2"/>
            <a:endParaRPr/>
          </a:p>
          <a:p>
            <a:pPr lvl="3"/>
            <a:endParaRPr/>
          </a:p>
          <a:p>
            <a:pPr lvl="4"/>
            <a:endParaRPr/>
          </a:p>
        </p:txBody>
      </p:sp>
      <p:sp>
        <p:nvSpPr>
          <p:cNvPr id="9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スライドのタイトル"/>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スライドのタイトル</a:t>
            </a:r>
          </a:p>
        </p:txBody>
      </p:sp>
      <p:sp>
        <p:nvSpPr>
          <p:cNvPr id="3" name="本文レベル1…"/>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スライドの箇条書きテキスト</a:t>
            </a:r>
          </a:p>
          <a:p>
            <a:pPr lvl="1"/>
            <a:endParaRPr/>
          </a:p>
          <a:p>
            <a:pPr lvl="2"/>
            <a:endParaRPr/>
          </a:p>
          <a:p>
            <a:pPr lvl="3"/>
            <a:endParaRPr/>
          </a:p>
          <a:p>
            <a:pPr lvl="4"/>
            <a:endParaRPr/>
          </a:p>
        </p:txBody>
      </p:sp>
      <p:sp>
        <p:nvSpPr>
          <p:cNvPr id="4" name="スライド番号"/>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forms.gle/cgej2DL5PvneRhCp8"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a:extLst>
              <a:ext uri="{FF2B5EF4-FFF2-40B4-BE49-F238E27FC236}">
                <a16:creationId xmlns:a16="http://schemas.microsoft.com/office/drawing/2014/main" id="{1D08DB1E-AF40-DDAA-5E67-47455E2C0249}"/>
              </a:ext>
            </a:extLst>
          </p:cNvPr>
          <p:cNvSpPr/>
          <p:nvPr/>
        </p:nvSpPr>
        <p:spPr>
          <a:xfrm>
            <a:off x="0" y="1678131"/>
            <a:ext cx="24384000" cy="261543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0" name="深層学習"/>
          <p:cNvSpPr txBox="1"/>
          <p:nvPr/>
        </p:nvSpPr>
        <p:spPr>
          <a:xfrm>
            <a:off x="17289027" y="10397503"/>
            <a:ext cx="5642570" cy="2346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800"/>
            </a:lvl1pPr>
          </a:lstStyle>
          <a:p>
            <a:r>
              <a:rPr lang="ja-JP" altLang="en-US" sz="5400" dirty="0"/>
              <a:t>東京医科歯科大学</a:t>
            </a:r>
            <a:endParaRPr lang="en-US" altLang="ja-JP" sz="5400" dirty="0"/>
          </a:p>
          <a:p>
            <a:r>
              <a:rPr lang="ja-JP" altLang="en-US" sz="5400" dirty="0"/>
              <a:t>統合教育機構</a:t>
            </a:r>
            <a:endParaRPr lang="en-US" altLang="ja-JP" sz="5400" dirty="0"/>
          </a:p>
          <a:p>
            <a:r>
              <a:rPr lang="ja-JP" altLang="en-US" sz="5400" dirty="0"/>
              <a:t>須藤毅顕</a:t>
            </a:r>
            <a:endParaRPr sz="5400" dirty="0"/>
          </a:p>
        </p:txBody>
      </p:sp>
      <p:sp>
        <p:nvSpPr>
          <p:cNvPr id="3" name="深層学習">
            <a:extLst>
              <a:ext uri="{FF2B5EF4-FFF2-40B4-BE49-F238E27FC236}">
                <a16:creationId xmlns:a16="http://schemas.microsoft.com/office/drawing/2014/main" id="{2F85F33B-5B66-4AA6-A57F-872F7E863636}"/>
              </a:ext>
            </a:extLst>
          </p:cNvPr>
          <p:cNvSpPr txBox="1"/>
          <p:nvPr/>
        </p:nvSpPr>
        <p:spPr>
          <a:xfrm>
            <a:off x="2858515" y="2495504"/>
            <a:ext cx="18666969" cy="1016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800"/>
            </a:lvl1pPr>
          </a:lstStyle>
          <a:p>
            <a:r>
              <a:rPr lang="ja-JP" altLang="en-US" sz="6600" dirty="0">
                <a:solidFill>
                  <a:schemeClr val="bg1"/>
                </a:solidFill>
              </a:rPr>
              <a:t>肺のレントゲン画像を用いた</a:t>
            </a:r>
            <a:r>
              <a:rPr sz="6600" dirty="0" err="1">
                <a:solidFill>
                  <a:schemeClr val="bg1"/>
                </a:solidFill>
              </a:rPr>
              <a:t>深層学習</a:t>
            </a:r>
            <a:r>
              <a:rPr lang="en-US" sz="6600" dirty="0">
                <a:solidFill>
                  <a:schemeClr val="bg1"/>
                </a:solidFill>
              </a:rPr>
              <a:t>(</a:t>
            </a:r>
            <a:r>
              <a:rPr lang="ja-JP" altLang="en-US" sz="6600" dirty="0">
                <a:solidFill>
                  <a:schemeClr val="bg1"/>
                </a:solidFill>
              </a:rPr>
              <a:t>縮小版③</a:t>
            </a:r>
            <a:r>
              <a:rPr lang="en-US" sz="6600" dirty="0">
                <a:solidFill>
                  <a:schemeClr val="bg1"/>
                </a:solidFill>
              </a:rPr>
              <a:t>)</a:t>
            </a:r>
            <a:endParaRPr sz="6600" dirty="0">
              <a:solidFill>
                <a:schemeClr val="bg1"/>
              </a:solidFill>
            </a:endParaRPr>
          </a:p>
        </p:txBody>
      </p:sp>
      <p:sp>
        <p:nvSpPr>
          <p:cNvPr id="2" name="テキスト ボックス 1">
            <a:extLst>
              <a:ext uri="{FF2B5EF4-FFF2-40B4-BE49-F238E27FC236}">
                <a16:creationId xmlns:a16="http://schemas.microsoft.com/office/drawing/2014/main" id="{7EE7527D-0288-F925-6B25-907BA94E9114}"/>
              </a:ext>
            </a:extLst>
          </p:cNvPr>
          <p:cNvSpPr txBox="1"/>
          <p:nvPr/>
        </p:nvSpPr>
        <p:spPr>
          <a:xfrm>
            <a:off x="1712495" y="9239910"/>
            <a:ext cx="6959065" cy="878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本教材を使用した際にはお手数ですが、</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下記アンケートフォームにご協力下さい。</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5" name="テキスト ボックス 4">
            <a:extLst>
              <a:ext uri="{FF2B5EF4-FFF2-40B4-BE49-F238E27FC236}">
                <a16:creationId xmlns:a16="http://schemas.microsoft.com/office/drawing/2014/main" id="{C24E9CC1-9F40-E383-8E7D-4CB71944ECB5}"/>
              </a:ext>
            </a:extLst>
          </p:cNvPr>
          <p:cNvSpPr txBox="1"/>
          <p:nvPr/>
        </p:nvSpPr>
        <p:spPr>
          <a:xfrm>
            <a:off x="2011680" y="10927094"/>
            <a:ext cx="6659880"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rtl="0" fontAlgn="base"/>
            <a:r>
              <a:rPr lang="en-US" altLang="ja-JP" sz="2400" b="0" i="0" u="sng" strike="noStrike" dirty="0">
                <a:solidFill>
                  <a:srgbClr val="0563C1"/>
                </a:solidFill>
                <a:effectLst/>
                <a:latin typeface="Meiryo UI" panose="020B0604030504040204" pitchFamily="50" charset="-128"/>
                <a:ea typeface="Meiryo UI" panose="020B0604030504040204" pitchFamily="50" charset="-128"/>
                <a:hlinkClick r:id="rId2"/>
              </a:rPr>
              <a:t>https://forms.gle/cgej2DL5PvneRhCp8</a:t>
            </a:r>
            <a:r>
              <a:rPr lang="en-US" altLang="ja-JP" sz="2400" b="0" i="0" dirty="0">
                <a:solidFill>
                  <a:srgbClr val="0563C1"/>
                </a:solidFill>
                <a:effectLst/>
                <a:latin typeface="Meiryo UI" panose="020B0604030504040204" pitchFamily="50" charset="-128"/>
                <a:ea typeface="Meiryo UI" panose="020B0604030504040204" pitchFamily="50" charset="-128"/>
              </a:rPr>
              <a:t> </a:t>
            </a:r>
            <a:endParaRPr lang="en-US" altLang="ja-JP" b="0" i="0" dirty="0">
              <a:solidFill>
                <a:srgbClr val="000000"/>
              </a:solidFill>
              <a:effectLst/>
              <a:latin typeface="Meiryo UI" panose="020B0604030504040204" pitchFamily="50" charset="-128"/>
              <a:ea typeface="Meiryo UI" panose="020B0604030504040204" pitchFamily="50" charset="-128"/>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3" name="グループ"/>
          <p:cNvGrpSpPr/>
          <p:nvPr/>
        </p:nvGrpSpPr>
        <p:grpSpPr>
          <a:xfrm>
            <a:off x="623651" y="1971461"/>
            <a:ext cx="23136698" cy="11111633"/>
            <a:chOff x="-1" y="-188034"/>
            <a:chExt cx="23136696" cy="11111632"/>
          </a:xfrm>
        </p:grpSpPr>
        <p:grpSp>
          <p:nvGrpSpPr>
            <p:cNvPr id="303" name="グループ"/>
            <p:cNvGrpSpPr/>
            <p:nvPr/>
          </p:nvGrpSpPr>
          <p:grpSpPr>
            <a:xfrm>
              <a:off x="5960268" y="7048007"/>
              <a:ext cx="332974" cy="1863565"/>
              <a:chOff x="292985" y="4858807"/>
              <a:chExt cx="332973" cy="1863564"/>
            </a:xfrm>
          </p:grpSpPr>
          <p:sp>
            <p:nvSpPr>
              <p:cNvPr id="300" name="楕円"/>
              <p:cNvSpPr/>
              <p:nvPr/>
            </p:nvSpPr>
            <p:spPr>
              <a:xfrm>
                <a:off x="292985" y="4858807"/>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1" name="楕円"/>
              <p:cNvSpPr/>
              <p:nvPr/>
            </p:nvSpPr>
            <p:spPr>
              <a:xfrm>
                <a:off x="292985" y="560276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2" name="楕円"/>
              <p:cNvSpPr/>
              <p:nvPr/>
            </p:nvSpPr>
            <p:spPr>
              <a:xfrm>
                <a:off x="292985" y="6346718"/>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sp>
          <p:nvSpPr>
            <p:cNvPr id="304" name="円形"/>
            <p:cNvSpPr/>
            <p:nvPr/>
          </p:nvSpPr>
          <p:spPr>
            <a:xfrm>
              <a:off x="14510458" y="2189198"/>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5" name="円形"/>
            <p:cNvSpPr/>
            <p:nvPr/>
          </p:nvSpPr>
          <p:spPr>
            <a:xfrm>
              <a:off x="14510458" y="3083467"/>
              <a:ext cx="868144" cy="861671"/>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6" name="円形"/>
            <p:cNvSpPr/>
            <p:nvPr/>
          </p:nvSpPr>
          <p:spPr>
            <a:xfrm>
              <a:off x="14510458" y="3977737"/>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7" name="円形"/>
            <p:cNvSpPr/>
            <p:nvPr/>
          </p:nvSpPr>
          <p:spPr>
            <a:xfrm>
              <a:off x="14510458" y="4872006"/>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8" name="円形"/>
            <p:cNvSpPr/>
            <p:nvPr/>
          </p:nvSpPr>
          <p:spPr>
            <a:xfrm>
              <a:off x="14510458" y="5766274"/>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9" name="円形"/>
            <p:cNvSpPr/>
            <p:nvPr/>
          </p:nvSpPr>
          <p:spPr>
            <a:xfrm>
              <a:off x="14510458" y="9167659"/>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0" name="円形"/>
            <p:cNvSpPr/>
            <p:nvPr/>
          </p:nvSpPr>
          <p:spPr>
            <a:xfrm>
              <a:off x="14510458" y="10061928"/>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1" name="楕円"/>
            <p:cNvSpPr/>
            <p:nvPr/>
          </p:nvSpPr>
          <p:spPr>
            <a:xfrm>
              <a:off x="14803443" y="7048005"/>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2" name="楕円"/>
            <p:cNvSpPr/>
            <p:nvPr/>
          </p:nvSpPr>
          <p:spPr>
            <a:xfrm>
              <a:off x="14803443" y="7791961"/>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3" name="楕円"/>
            <p:cNvSpPr/>
            <p:nvPr/>
          </p:nvSpPr>
          <p:spPr>
            <a:xfrm>
              <a:off x="14803443" y="8535916"/>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nvGrpSpPr>
            <p:cNvPr id="324" name="グループ"/>
            <p:cNvGrpSpPr/>
            <p:nvPr/>
          </p:nvGrpSpPr>
          <p:grpSpPr>
            <a:xfrm>
              <a:off x="9996798" y="2189198"/>
              <a:ext cx="868144" cy="8734400"/>
              <a:chOff x="0" y="0"/>
              <a:chExt cx="868142" cy="8734398"/>
            </a:xfrm>
          </p:grpSpPr>
          <p:sp>
            <p:nvSpPr>
              <p:cNvPr id="314" name="円形"/>
              <p:cNvSpPr/>
              <p:nvPr/>
            </p:nvSpPr>
            <p:spPr>
              <a:xfrm>
                <a:off x="0" y="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5" name="円形"/>
              <p:cNvSpPr/>
              <p:nvPr/>
            </p:nvSpPr>
            <p:spPr>
              <a:xfrm>
                <a:off x="0" y="89426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6" name="円形"/>
              <p:cNvSpPr/>
              <p:nvPr/>
            </p:nvSpPr>
            <p:spPr>
              <a:xfrm>
                <a:off x="0" y="178853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7" name="円形"/>
              <p:cNvSpPr/>
              <p:nvPr/>
            </p:nvSpPr>
            <p:spPr>
              <a:xfrm>
                <a:off x="0" y="2682807"/>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8" name="円形"/>
              <p:cNvSpPr/>
              <p:nvPr/>
            </p:nvSpPr>
            <p:spPr>
              <a:xfrm>
                <a:off x="0" y="3577076"/>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9" name="円形"/>
              <p:cNvSpPr/>
              <p:nvPr/>
            </p:nvSpPr>
            <p:spPr>
              <a:xfrm>
                <a:off x="0" y="697846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0" name="円形"/>
              <p:cNvSpPr/>
              <p:nvPr/>
            </p:nvSpPr>
            <p:spPr>
              <a:xfrm>
                <a:off x="0" y="787272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1" name="楕円"/>
              <p:cNvSpPr/>
              <p:nvPr/>
            </p:nvSpPr>
            <p:spPr>
              <a:xfrm>
                <a:off x="292985" y="4858807"/>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2" name="楕円"/>
              <p:cNvSpPr/>
              <p:nvPr/>
            </p:nvSpPr>
            <p:spPr>
              <a:xfrm>
                <a:off x="292985" y="560276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3" name="楕円"/>
              <p:cNvSpPr/>
              <p:nvPr/>
            </p:nvSpPr>
            <p:spPr>
              <a:xfrm>
                <a:off x="292985" y="6346718"/>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sp>
          <p:nvSpPr>
            <p:cNvPr id="325" name="円形"/>
            <p:cNvSpPr/>
            <p:nvPr/>
          </p:nvSpPr>
          <p:spPr>
            <a:xfrm>
              <a:off x="18840036" y="567842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6" name="円形"/>
            <p:cNvSpPr/>
            <p:nvPr/>
          </p:nvSpPr>
          <p:spPr>
            <a:xfrm>
              <a:off x="18840036" y="657269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7" name="楕円"/>
            <p:cNvSpPr/>
            <p:nvPr/>
          </p:nvSpPr>
          <p:spPr>
            <a:xfrm>
              <a:off x="11844279" y="636857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8" name="楕円"/>
            <p:cNvSpPr/>
            <p:nvPr/>
          </p:nvSpPr>
          <p:spPr>
            <a:xfrm>
              <a:off x="12502164" y="6368572"/>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9" name="楕円"/>
            <p:cNvSpPr/>
            <p:nvPr/>
          </p:nvSpPr>
          <p:spPr>
            <a:xfrm>
              <a:off x="13160049" y="6368572"/>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30" name="線"/>
            <p:cNvSpPr/>
            <p:nvPr/>
          </p:nvSpPr>
          <p:spPr>
            <a:xfrm>
              <a:off x="6613718" y="262003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1" name="線"/>
            <p:cNvSpPr/>
            <p:nvPr/>
          </p:nvSpPr>
          <p:spPr>
            <a:xfrm>
              <a:off x="6613718" y="351430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2" name="線"/>
            <p:cNvSpPr/>
            <p:nvPr/>
          </p:nvSpPr>
          <p:spPr>
            <a:xfrm>
              <a:off x="6613718" y="4408571"/>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3" name="線"/>
            <p:cNvSpPr/>
            <p:nvPr/>
          </p:nvSpPr>
          <p:spPr>
            <a:xfrm>
              <a:off x="6617167" y="2601339"/>
              <a:ext cx="3297891" cy="9134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4" name="線"/>
            <p:cNvSpPr/>
            <p:nvPr/>
          </p:nvSpPr>
          <p:spPr>
            <a:xfrm>
              <a:off x="6617226" y="3513841"/>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5" name="線"/>
            <p:cNvSpPr/>
            <p:nvPr/>
          </p:nvSpPr>
          <p:spPr>
            <a:xfrm>
              <a:off x="6617226" y="2601338"/>
              <a:ext cx="3297772" cy="18259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6" name="線"/>
            <p:cNvSpPr/>
            <p:nvPr/>
          </p:nvSpPr>
          <p:spPr>
            <a:xfrm flipV="1">
              <a:off x="6617167" y="2639615"/>
              <a:ext cx="3297891" cy="8742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7" name="線"/>
            <p:cNvSpPr/>
            <p:nvPr/>
          </p:nvSpPr>
          <p:spPr>
            <a:xfrm flipV="1">
              <a:off x="6619868" y="3532997"/>
              <a:ext cx="3292487" cy="8751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8" name="線"/>
            <p:cNvSpPr/>
            <p:nvPr/>
          </p:nvSpPr>
          <p:spPr>
            <a:xfrm flipV="1">
              <a:off x="6617166" y="2620937"/>
              <a:ext cx="3297891" cy="17867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9" name="線"/>
            <p:cNvSpPr/>
            <p:nvPr/>
          </p:nvSpPr>
          <p:spPr>
            <a:xfrm>
              <a:off x="6613718" y="971807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0" name="線"/>
            <p:cNvSpPr/>
            <p:nvPr/>
          </p:nvSpPr>
          <p:spPr>
            <a:xfrm>
              <a:off x="6613718" y="1061234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1" name="線"/>
            <p:cNvSpPr/>
            <p:nvPr/>
          </p:nvSpPr>
          <p:spPr>
            <a:xfrm>
              <a:off x="6617226" y="9717612"/>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2" name="線"/>
            <p:cNvSpPr/>
            <p:nvPr/>
          </p:nvSpPr>
          <p:spPr>
            <a:xfrm flipV="1">
              <a:off x="6619868" y="9736767"/>
              <a:ext cx="3292487" cy="87511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3" name="線"/>
            <p:cNvSpPr/>
            <p:nvPr/>
          </p:nvSpPr>
          <p:spPr>
            <a:xfrm>
              <a:off x="11016257" y="256024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4" name="線"/>
            <p:cNvSpPr/>
            <p:nvPr/>
          </p:nvSpPr>
          <p:spPr>
            <a:xfrm>
              <a:off x="11016257" y="345451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5" name="線"/>
            <p:cNvSpPr/>
            <p:nvPr/>
          </p:nvSpPr>
          <p:spPr>
            <a:xfrm>
              <a:off x="11016257" y="4348781"/>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6" name="線"/>
            <p:cNvSpPr/>
            <p:nvPr/>
          </p:nvSpPr>
          <p:spPr>
            <a:xfrm>
              <a:off x="11019706" y="2541548"/>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7" name="線"/>
            <p:cNvSpPr/>
            <p:nvPr/>
          </p:nvSpPr>
          <p:spPr>
            <a:xfrm>
              <a:off x="11019765" y="3454051"/>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8" name="線"/>
            <p:cNvSpPr/>
            <p:nvPr/>
          </p:nvSpPr>
          <p:spPr>
            <a:xfrm>
              <a:off x="11019765" y="2541548"/>
              <a:ext cx="3297772" cy="18259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9" name="線"/>
            <p:cNvSpPr/>
            <p:nvPr/>
          </p:nvSpPr>
          <p:spPr>
            <a:xfrm flipV="1">
              <a:off x="11019706" y="2579825"/>
              <a:ext cx="3297891" cy="8742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0" name="線"/>
            <p:cNvSpPr/>
            <p:nvPr/>
          </p:nvSpPr>
          <p:spPr>
            <a:xfrm flipV="1">
              <a:off x="11022407" y="3473207"/>
              <a:ext cx="3292487" cy="8751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1" name="線"/>
            <p:cNvSpPr/>
            <p:nvPr/>
          </p:nvSpPr>
          <p:spPr>
            <a:xfrm flipV="1">
              <a:off x="11019705" y="2561147"/>
              <a:ext cx="3297892" cy="17867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2" name="線"/>
            <p:cNvSpPr/>
            <p:nvPr/>
          </p:nvSpPr>
          <p:spPr>
            <a:xfrm>
              <a:off x="11016257" y="965828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3" name="線"/>
            <p:cNvSpPr/>
            <p:nvPr/>
          </p:nvSpPr>
          <p:spPr>
            <a:xfrm>
              <a:off x="11016257" y="1055255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4" name="線"/>
            <p:cNvSpPr/>
            <p:nvPr/>
          </p:nvSpPr>
          <p:spPr>
            <a:xfrm>
              <a:off x="11019765" y="9657822"/>
              <a:ext cx="3297891" cy="9134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5" name="線"/>
            <p:cNvSpPr/>
            <p:nvPr/>
          </p:nvSpPr>
          <p:spPr>
            <a:xfrm flipV="1">
              <a:off x="11022407" y="9676977"/>
              <a:ext cx="3292487" cy="87511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6" name="線"/>
            <p:cNvSpPr/>
            <p:nvPr/>
          </p:nvSpPr>
          <p:spPr>
            <a:xfrm>
              <a:off x="15424328" y="3454511"/>
              <a:ext cx="3304790" cy="26876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7" name="線"/>
            <p:cNvSpPr/>
            <p:nvPr/>
          </p:nvSpPr>
          <p:spPr>
            <a:xfrm>
              <a:off x="15424328" y="4348781"/>
              <a:ext cx="3304791" cy="27761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8" name="線"/>
            <p:cNvSpPr/>
            <p:nvPr/>
          </p:nvSpPr>
          <p:spPr>
            <a:xfrm>
              <a:off x="15427776" y="2541548"/>
              <a:ext cx="3286201" cy="36144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9" name="線"/>
            <p:cNvSpPr/>
            <p:nvPr/>
          </p:nvSpPr>
          <p:spPr>
            <a:xfrm>
              <a:off x="15427836" y="3454052"/>
              <a:ext cx="3362966" cy="36975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0" name="線"/>
            <p:cNvSpPr/>
            <p:nvPr/>
          </p:nvSpPr>
          <p:spPr>
            <a:xfrm>
              <a:off x="15427836" y="2541548"/>
              <a:ext cx="3297773" cy="45135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1" name="線"/>
            <p:cNvSpPr/>
            <p:nvPr/>
          </p:nvSpPr>
          <p:spPr>
            <a:xfrm>
              <a:off x="15430478" y="4348320"/>
              <a:ext cx="3292489" cy="17790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2" name="線"/>
            <p:cNvSpPr/>
            <p:nvPr/>
          </p:nvSpPr>
          <p:spPr>
            <a:xfrm flipV="1">
              <a:off x="15424327" y="6137320"/>
              <a:ext cx="3304791" cy="352096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3" name="線"/>
            <p:cNvSpPr/>
            <p:nvPr/>
          </p:nvSpPr>
          <p:spPr>
            <a:xfrm flipV="1">
              <a:off x="15424328" y="6124201"/>
              <a:ext cx="3304791" cy="442835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4" name="線"/>
            <p:cNvSpPr/>
            <p:nvPr/>
          </p:nvSpPr>
          <p:spPr>
            <a:xfrm flipV="1">
              <a:off x="15427836" y="7032245"/>
              <a:ext cx="3362966" cy="26255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5" name="線"/>
            <p:cNvSpPr/>
            <p:nvPr/>
          </p:nvSpPr>
          <p:spPr>
            <a:xfrm flipV="1">
              <a:off x="15430479" y="7030808"/>
              <a:ext cx="3292489" cy="352128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6" name="1"/>
            <p:cNvSpPr txBox="1"/>
            <p:nvPr/>
          </p:nvSpPr>
          <p:spPr>
            <a:xfrm>
              <a:off x="19075480" y="6706163"/>
              <a:ext cx="448057"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t>1</a:t>
              </a:r>
            </a:p>
          </p:txBody>
        </p:sp>
        <p:sp>
          <p:nvSpPr>
            <p:cNvPr id="367" name="0"/>
            <p:cNvSpPr txBox="1"/>
            <p:nvPr/>
          </p:nvSpPr>
          <p:spPr>
            <a:xfrm>
              <a:off x="19050080" y="5811894"/>
              <a:ext cx="448057"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t>0</a:t>
              </a:r>
            </a:p>
          </p:txBody>
        </p:sp>
        <p:sp>
          <p:nvSpPr>
            <p:cNvPr id="368" name="入力層"/>
            <p:cNvSpPr txBox="1"/>
            <p:nvPr/>
          </p:nvSpPr>
          <p:spPr>
            <a:xfrm>
              <a:off x="4146203" y="-149457"/>
              <a:ext cx="1562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dirty="0" err="1"/>
                <a:t>入力層</a:t>
              </a:r>
              <a:endParaRPr dirty="0"/>
            </a:p>
          </p:txBody>
        </p:sp>
        <p:sp>
          <p:nvSpPr>
            <p:cNvPr id="369" name="中間層"/>
            <p:cNvSpPr txBox="1"/>
            <p:nvPr/>
          </p:nvSpPr>
          <p:spPr>
            <a:xfrm>
              <a:off x="9649819" y="-188034"/>
              <a:ext cx="1562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中間層</a:t>
              </a:r>
            </a:p>
          </p:txBody>
        </p:sp>
        <p:sp>
          <p:nvSpPr>
            <p:cNvPr id="370" name="出力層"/>
            <p:cNvSpPr txBox="1"/>
            <p:nvPr/>
          </p:nvSpPr>
          <p:spPr>
            <a:xfrm>
              <a:off x="18442643" y="-1"/>
              <a:ext cx="1562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出力層</a:t>
              </a:r>
            </a:p>
          </p:txBody>
        </p:sp>
        <p:sp>
          <p:nvSpPr>
            <p:cNvPr id="371" name="入れたい変数の数"/>
            <p:cNvSpPr txBox="1"/>
            <p:nvPr/>
          </p:nvSpPr>
          <p:spPr>
            <a:xfrm>
              <a:off x="2750726" y="732116"/>
              <a:ext cx="5463035" cy="6873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dirty="0" err="1"/>
                <a:t>変数の数</a:t>
              </a:r>
              <a:r>
                <a:rPr lang="ja-JP" altLang="en-US" dirty="0"/>
                <a:t>が入力数になる</a:t>
              </a:r>
              <a:endParaRPr dirty="0"/>
            </a:p>
          </p:txBody>
        </p:sp>
        <p:sp>
          <p:nvSpPr>
            <p:cNvPr id="372" name="出したい変数の数"/>
            <p:cNvSpPr txBox="1"/>
            <p:nvPr/>
          </p:nvSpPr>
          <p:spPr>
            <a:xfrm>
              <a:off x="17236143" y="1094599"/>
              <a:ext cx="3975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出したい変数の数</a:t>
              </a:r>
            </a:p>
          </p:txBody>
        </p:sp>
        <p:sp>
          <p:nvSpPr>
            <p:cNvPr id="373" name="X:0, Y:0"/>
            <p:cNvSpPr txBox="1"/>
            <p:nvPr/>
          </p:nvSpPr>
          <p:spPr>
            <a:xfrm>
              <a:off x="3240559" y="2208079"/>
              <a:ext cx="2798843"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X:0, Y:</a:t>
              </a:r>
              <a:r>
                <a:rPr lang="en-US" altLang="ja-JP" dirty="0"/>
                <a:t>0 </a:t>
              </a:r>
              <a:r>
                <a:rPr lang="ja-JP" altLang="en-US" dirty="0"/>
                <a:t>の値</a:t>
              </a:r>
              <a:endParaRPr dirty="0"/>
            </a:p>
          </p:txBody>
        </p:sp>
        <p:sp>
          <p:nvSpPr>
            <p:cNvPr id="374" name="X:1, Y:0"/>
            <p:cNvSpPr txBox="1"/>
            <p:nvPr/>
          </p:nvSpPr>
          <p:spPr>
            <a:xfrm>
              <a:off x="3240559" y="3145749"/>
              <a:ext cx="2798843"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X:1, Y:0</a:t>
              </a:r>
              <a:r>
                <a:rPr lang="en-US" dirty="0"/>
                <a:t> </a:t>
              </a:r>
              <a:r>
                <a:rPr lang="ja-JP" altLang="en-US" dirty="0"/>
                <a:t>の値</a:t>
              </a:r>
              <a:endParaRPr dirty="0"/>
            </a:p>
          </p:txBody>
        </p:sp>
        <p:sp>
          <p:nvSpPr>
            <p:cNvPr id="375" name="X:2, Y:0"/>
            <p:cNvSpPr txBox="1"/>
            <p:nvPr/>
          </p:nvSpPr>
          <p:spPr>
            <a:xfrm>
              <a:off x="3240559" y="4083419"/>
              <a:ext cx="2798843"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X:2, Y:0</a:t>
              </a:r>
              <a:r>
                <a:rPr lang="en-US" dirty="0"/>
                <a:t> </a:t>
              </a:r>
              <a:r>
                <a:rPr lang="ja-JP" altLang="en-US" dirty="0"/>
                <a:t>の値</a:t>
              </a:r>
              <a:endParaRPr dirty="0"/>
            </a:p>
          </p:txBody>
        </p:sp>
        <p:sp>
          <p:nvSpPr>
            <p:cNvPr id="376" name="X:3, Y:0"/>
            <p:cNvSpPr txBox="1"/>
            <p:nvPr/>
          </p:nvSpPr>
          <p:spPr>
            <a:xfrm>
              <a:off x="3240558" y="5021090"/>
              <a:ext cx="2798844"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X:3, Y:0</a:t>
              </a:r>
              <a:r>
                <a:rPr lang="en-US" dirty="0"/>
                <a:t> </a:t>
              </a:r>
              <a:r>
                <a:rPr lang="ja-JP" altLang="en-US" dirty="0"/>
                <a:t>の値</a:t>
              </a:r>
              <a:endParaRPr dirty="0"/>
            </a:p>
          </p:txBody>
        </p:sp>
        <p:sp>
          <p:nvSpPr>
            <p:cNvPr id="377" name="X:64, Y:63"/>
            <p:cNvSpPr txBox="1"/>
            <p:nvPr/>
          </p:nvSpPr>
          <p:spPr>
            <a:xfrm>
              <a:off x="2980872" y="9275140"/>
              <a:ext cx="3318217"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X:64, Y:63</a:t>
              </a:r>
              <a:r>
                <a:rPr lang="en-US" dirty="0"/>
                <a:t> </a:t>
              </a:r>
              <a:r>
                <a:rPr lang="ja-JP" altLang="en-US" dirty="0"/>
                <a:t>の値</a:t>
              </a:r>
              <a:endParaRPr dirty="0"/>
            </a:p>
          </p:txBody>
        </p:sp>
        <p:sp>
          <p:nvSpPr>
            <p:cNvPr id="378" name="X:64, Y:64"/>
            <p:cNvSpPr txBox="1"/>
            <p:nvPr/>
          </p:nvSpPr>
          <p:spPr>
            <a:xfrm>
              <a:off x="2980872" y="10175961"/>
              <a:ext cx="3318216"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X:64, Y:64</a:t>
              </a:r>
              <a:r>
                <a:rPr lang="en-US" dirty="0"/>
                <a:t> </a:t>
              </a:r>
              <a:r>
                <a:rPr lang="ja-JP" altLang="en-US" dirty="0"/>
                <a:t>の値</a:t>
              </a:r>
              <a:endParaRPr dirty="0"/>
            </a:p>
          </p:txBody>
        </p:sp>
        <p:sp>
          <p:nvSpPr>
            <p:cNvPr id="379" name="線"/>
            <p:cNvSpPr/>
            <p:nvPr/>
          </p:nvSpPr>
          <p:spPr>
            <a:xfrm rot="16240955">
              <a:off x="-1833624" y="6239804"/>
              <a:ext cx="8667165" cy="599262"/>
            </a:xfrm>
            <a:custGeom>
              <a:avLst/>
              <a:gdLst/>
              <a:ahLst/>
              <a:cxnLst>
                <a:cxn ang="0">
                  <a:pos x="wd2" y="hd2"/>
                </a:cxn>
                <a:cxn ang="5400000">
                  <a:pos x="wd2" y="hd2"/>
                </a:cxn>
                <a:cxn ang="10800000">
                  <a:pos x="wd2" y="hd2"/>
                </a:cxn>
                <a:cxn ang="16200000">
                  <a:pos x="wd2" y="hd2"/>
                </a:cxn>
              </a:cxnLst>
              <a:rect l="0" t="0" r="r" b="b"/>
              <a:pathLst>
                <a:path w="21600" h="16514" extrusionOk="0">
                  <a:moveTo>
                    <a:pt x="0" y="16514"/>
                  </a:moveTo>
                  <a:cubicBezTo>
                    <a:pt x="96" y="15138"/>
                    <a:pt x="224" y="13869"/>
                    <a:pt x="380" y="12755"/>
                  </a:cubicBezTo>
                  <a:cubicBezTo>
                    <a:pt x="1083" y="7742"/>
                    <a:pt x="2049" y="6651"/>
                    <a:pt x="3054" y="6910"/>
                  </a:cubicBezTo>
                  <a:cubicBezTo>
                    <a:pt x="5764" y="7608"/>
                    <a:pt x="8672" y="18562"/>
                    <a:pt x="10546" y="5172"/>
                  </a:cubicBezTo>
                  <a:cubicBezTo>
                    <a:pt x="10757" y="3663"/>
                    <a:pt x="10924" y="1910"/>
                    <a:pt x="11038" y="0"/>
                  </a:cubicBezTo>
                  <a:cubicBezTo>
                    <a:pt x="11224" y="2104"/>
                    <a:pt x="11473" y="3939"/>
                    <a:pt x="11771" y="5394"/>
                  </a:cubicBezTo>
                  <a:cubicBezTo>
                    <a:pt x="14436" y="18451"/>
                    <a:pt x="18369" y="-3038"/>
                    <a:pt x="20981" y="10960"/>
                  </a:cubicBezTo>
                  <a:cubicBezTo>
                    <a:pt x="21229" y="12288"/>
                    <a:pt x="21439" y="13895"/>
                    <a:pt x="21600" y="15707"/>
                  </a:cubicBezTo>
                </a:path>
              </a:pathLst>
            </a:cu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80" name="64✖️64…"/>
            <p:cNvSpPr txBox="1"/>
            <p:nvPr/>
          </p:nvSpPr>
          <p:spPr>
            <a:xfrm>
              <a:off x="-1" y="5359781"/>
              <a:ext cx="1869035" cy="1460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2438338">
                <a:lnSpc>
                  <a:spcPct val="100000"/>
                </a:lnSpc>
                <a:defRPr sz="3800">
                  <a:solidFill>
                    <a:srgbClr val="5E5E5E"/>
                  </a:solidFill>
                  <a:latin typeface="ヒラギノ角ゴ ProN W3"/>
                  <a:ea typeface="ヒラギノ角ゴ ProN W3"/>
                  <a:cs typeface="ヒラギノ角ゴ ProN W3"/>
                  <a:sym typeface="ヒラギノ角ゴ ProN W3"/>
                </a:defRPr>
              </a:pPr>
              <a:r>
                <a:t>64✖️64</a:t>
              </a:r>
            </a:p>
            <a:p>
              <a:pPr defTabSz="2438338">
                <a:lnSpc>
                  <a:spcPct val="100000"/>
                </a:lnSpc>
                <a:defRPr sz="3800">
                  <a:solidFill>
                    <a:srgbClr val="5E5E5E"/>
                  </a:solidFill>
                  <a:latin typeface="ヒラギノ角ゴ ProN W3"/>
                  <a:ea typeface="ヒラギノ角ゴ ProN W3"/>
                  <a:cs typeface="ヒラギノ角ゴ ProN W3"/>
                  <a:sym typeface="ヒラギノ角ゴ ProN W3"/>
                </a:defRPr>
              </a:pPr>
              <a:r>
                <a:t>= 4096</a:t>
              </a:r>
            </a:p>
          </p:txBody>
        </p:sp>
        <p:sp>
          <p:nvSpPr>
            <p:cNvPr id="381" name="healthy(0,1)"/>
            <p:cNvSpPr txBox="1"/>
            <p:nvPr/>
          </p:nvSpPr>
          <p:spPr>
            <a:xfrm>
              <a:off x="20114246" y="5824594"/>
              <a:ext cx="2933168"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healthy(0,1)</a:t>
              </a:r>
            </a:p>
          </p:txBody>
        </p:sp>
        <p:sp>
          <p:nvSpPr>
            <p:cNvPr id="382" name="covid19(1,0)"/>
            <p:cNvSpPr txBox="1"/>
            <p:nvPr/>
          </p:nvSpPr>
          <p:spPr>
            <a:xfrm>
              <a:off x="20024965" y="6688208"/>
              <a:ext cx="311173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covid19(1,0)</a:t>
              </a:r>
            </a:p>
          </p:txBody>
        </p:sp>
      </p:grpSp>
      <p:sp>
        <p:nvSpPr>
          <p:cNvPr id="384" name="入力層には各マスの色情報の数値が変数になる"/>
          <p:cNvSpPr txBox="1"/>
          <p:nvPr/>
        </p:nvSpPr>
        <p:spPr>
          <a:xfrm>
            <a:off x="3895805" y="338134"/>
            <a:ext cx="1614865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dirty="0" err="1"/>
              <a:t>入力層には各マスの色情報の数値</a:t>
            </a:r>
            <a:r>
              <a:rPr lang="en-US" dirty="0"/>
              <a:t>(</a:t>
            </a:r>
            <a:r>
              <a:rPr lang="ja-JP" altLang="en-US" dirty="0"/>
              <a:t>＝変数</a:t>
            </a:r>
            <a:r>
              <a:rPr lang="en-US" altLang="ja-JP" dirty="0"/>
              <a:t>)</a:t>
            </a:r>
            <a:r>
              <a:rPr lang="ja-JP" altLang="en-US" dirty="0"/>
              <a:t>を入力する</a:t>
            </a:r>
            <a:endParaRPr dirty="0"/>
          </a:p>
        </p:txBody>
      </p:sp>
      <p:grpSp>
        <p:nvGrpSpPr>
          <p:cNvPr id="387" name="00000273_009.png"/>
          <p:cNvGrpSpPr/>
          <p:nvPr/>
        </p:nvGrpSpPr>
        <p:grpSpPr>
          <a:xfrm>
            <a:off x="314291" y="4536316"/>
            <a:ext cx="2257291" cy="2333491"/>
            <a:chOff x="0" y="0"/>
            <a:chExt cx="2257290" cy="2333490"/>
          </a:xfrm>
        </p:grpSpPr>
        <p:pic>
          <p:nvPicPr>
            <p:cNvPr id="386" name="00000273_009.png" descr="00000273_009.png"/>
            <p:cNvPicPr>
              <a:picLocks noChangeAspect="1"/>
            </p:cNvPicPr>
            <p:nvPr/>
          </p:nvPicPr>
          <p:blipFill>
            <a:blip r:embed="rId2"/>
            <a:stretch>
              <a:fillRect/>
            </a:stretch>
          </p:blipFill>
          <p:spPr>
            <a:xfrm>
              <a:off x="127000" y="88900"/>
              <a:ext cx="2003291" cy="2003291"/>
            </a:xfrm>
            <a:prstGeom prst="rect">
              <a:avLst/>
            </a:prstGeom>
            <a:ln>
              <a:noFill/>
            </a:ln>
            <a:effectLst/>
          </p:spPr>
        </p:pic>
        <p:pic>
          <p:nvPicPr>
            <p:cNvPr id="385" name="00000273_009.png" descr="00000273_009.png"/>
            <p:cNvPicPr>
              <a:picLocks/>
            </p:cNvPicPr>
            <p:nvPr/>
          </p:nvPicPr>
          <p:blipFill>
            <a:blip r:embed="rId3"/>
            <a:stretch>
              <a:fillRect/>
            </a:stretch>
          </p:blipFill>
          <p:spPr>
            <a:xfrm>
              <a:off x="0" y="0"/>
              <a:ext cx="2257291" cy="2333491"/>
            </a:xfrm>
            <a:prstGeom prst="rect">
              <a:avLst/>
            </a:prstGeom>
            <a:effectLst/>
          </p:spPr>
        </p:pic>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入力層には各マスの色情報の数値が変数になる"/>
          <p:cNvSpPr txBox="1"/>
          <p:nvPr/>
        </p:nvSpPr>
        <p:spPr>
          <a:xfrm>
            <a:off x="7500957" y="338134"/>
            <a:ext cx="8938345"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まず演習の準備をしましょう</a:t>
            </a:r>
            <a:endParaRPr dirty="0"/>
          </a:p>
        </p:txBody>
      </p:sp>
      <p:pic>
        <p:nvPicPr>
          <p:cNvPr id="3" name="図 2">
            <a:extLst>
              <a:ext uri="{FF2B5EF4-FFF2-40B4-BE49-F238E27FC236}">
                <a16:creationId xmlns:a16="http://schemas.microsoft.com/office/drawing/2014/main" id="{8E79F27F-8891-4ED8-B50B-5E54C6228A25}"/>
              </a:ext>
            </a:extLst>
          </p:cNvPr>
          <p:cNvPicPr>
            <a:picLocks noChangeAspect="1"/>
          </p:cNvPicPr>
          <p:nvPr/>
        </p:nvPicPr>
        <p:blipFill>
          <a:blip r:embed="rId2"/>
          <a:stretch>
            <a:fillRect/>
          </a:stretch>
        </p:blipFill>
        <p:spPr>
          <a:xfrm>
            <a:off x="3445149" y="2965036"/>
            <a:ext cx="17007154" cy="10132399"/>
          </a:xfrm>
          <a:prstGeom prst="rect">
            <a:avLst/>
          </a:prstGeom>
        </p:spPr>
      </p:pic>
      <p:sp>
        <p:nvSpPr>
          <p:cNvPr id="4" name="楕円 3">
            <a:extLst>
              <a:ext uri="{FF2B5EF4-FFF2-40B4-BE49-F238E27FC236}">
                <a16:creationId xmlns:a16="http://schemas.microsoft.com/office/drawing/2014/main" id="{AD08C57B-4B78-491F-B10E-77F5D24AAD1A}"/>
              </a:ext>
            </a:extLst>
          </p:cNvPr>
          <p:cNvSpPr/>
          <p:nvPr/>
        </p:nvSpPr>
        <p:spPr>
          <a:xfrm>
            <a:off x="2796988" y="3200400"/>
            <a:ext cx="1748118" cy="1183341"/>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0" name="楕円 99">
            <a:extLst>
              <a:ext uri="{FF2B5EF4-FFF2-40B4-BE49-F238E27FC236}">
                <a16:creationId xmlns:a16="http://schemas.microsoft.com/office/drawing/2014/main" id="{4283196F-D403-44B0-BF3C-C9AE13C07AD3}"/>
              </a:ext>
            </a:extLst>
          </p:cNvPr>
          <p:cNvSpPr/>
          <p:nvPr/>
        </p:nvSpPr>
        <p:spPr>
          <a:xfrm>
            <a:off x="18704185" y="3200399"/>
            <a:ext cx="1748118" cy="1183341"/>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1" name="入力層には各マスの色情報の数値が変数になる">
            <a:extLst>
              <a:ext uri="{FF2B5EF4-FFF2-40B4-BE49-F238E27FC236}">
                <a16:creationId xmlns:a16="http://schemas.microsoft.com/office/drawing/2014/main" id="{A8784D9B-3723-4E31-8F5F-9F2A2F7D1D07}"/>
              </a:ext>
            </a:extLst>
          </p:cNvPr>
          <p:cNvSpPr txBox="1"/>
          <p:nvPr/>
        </p:nvSpPr>
        <p:spPr>
          <a:xfrm>
            <a:off x="2931459" y="1394350"/>
            <a:ext cx="13696057" cy="157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ja-JP" altLang="en-US" dirty="0"/>
              <a:t>・</a:t>
            </a:r>
            <a:r>
              <a:rPr lang="en-US" altLang="ja-JP" dirty="0"/>
              <a:t>5.py</a:t>
            </a:r>
            <a:r>
              <a:rPr lang="ja-JP" altLang="en-US" dirty="0"/>
              <a:t>を開く</a:t>
            </a:r>
            <a:endParaRPr lang="en-US" altLang="ja-JP" dirty="0"/>
          </a:p>
          <a:p>
            <a:pPr algn="l"/>
            <a:r>
              <a:rPr lang="ja-JP" altLang="en-US" dirty="0"/>
              <a:t>・作業場所を自分の設定したフォルダに設定</a:t>
            </a:r>
            <a:endParaRPr dirty="0"/>
          </a:p>
        </p:txBody>
      </p:sp>
    </p:spTree>
    <p:extLst>
      <p:ext uri="{BB962C8B-B14F-4D97-AF65-F5344CB8AC3E}">
        <p14:creationId xmlns:p14="http://schemas.microsoft.com/office/powerpoint/2010/main" val="40416920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sp>
        <p:nvSpPr>
          <p:cNvPr id="390" name="演習4-2.txtの”1)ライブラリのインストール”をコピーする"/>
          <p:cNvSpPr txBox="1"/>
          <p:nvPr/>
        </p:nvSpPr>
        <p:spPr>
          <a:xfrm>
            <a:off x="8309638" y="1748292"/>
            <a:ext cx="8758809" cy="725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rPr lang="ja-JP" altLang="en-US" dirty="0"/>
              <a:t>必要なライブラリを読み込みます</a:t>
            </a:r>
            <a:endParaRPr dirty="0"/>
          </a:p>
        </p:txBody>
      </p:sp>
      <p:sp>
        <p:nvSpPr>
          <p:cNvPr id="391" name="import os…"/>
          <p:cNvSpPr txBox="1"/>
          <p:nvPr/>
        </p:nvSpPr>
        <p:spPr>
          <a:xfrm>
            <a:off x="3990554" y="3089311"/>
            <a:ext cx="18396511" cy="741536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solidFill>
                  <a:schemeClr val="accent5"/>
                </a:solidFill>
                <a:latin typeface="Arial"/>
                <a:ea typeface="Arial"/>
                <a:cs typeface="Arial"/>
                <a:sym typeface="Arial"/>
              </a:defRPr>
            </a:pPr>
            <a:r>
              <a:rPr dirty="0"/>
              <a:t>import </a:t>
            </a:r>
            <a:r>
              <a:rPr dirty="0" err="1"/>
              <a:t>os</a:t>
            </a:r>
            <a:endParaRPr dirty="0"/>
          </a:p>
          <a:p>
            <a:pPr algn="l">
              <a:defRPr sz="3300">
                <a:solidFill>
                  <a:schemeClr val="accent5"/>
                </a:solidFill>
                <a:latin typeface="Arial"/>
                <a:ea typeface="Arial"/>
                <a:cs typeface="Arial"/>
                <a:sym typeface="Arial"/>
              </a:defRPr>
            </a:pPr>
            <a:r>
              <a:rPr dirty="0"/>
              <a:t>from </a:t>
            </a:r>
            <a:r>
              <a:rPr dirty="0" err="1"/>
              <a:t>os</a:t>
            </a:r>
            <a:r>
              <a:rPr dirty="0"/>
              <a:t> import </a:t>
            </a:r>
            <a:r>
              <a:rPr dirty="0" err="1"/>
              <a:t>listdir</a:t>
            </a:r>
            <a:endParaRPr dirty="0"/>
          </a:p>
          <a:p>
            <a:pPr algn="l">
              <a:defRPr sz="3300">
                <a:latin typeface="Arial"/>
                <a:ea typeface="Arial"/>
                <a:cs typeface="Arial"/>
                <a:sym typeface="Arial"/>
              </a:defRPr>
            </a:pPr>
            <a:r>
              <a:rPr dirty="0"/>
              <a:t>import </a:t>
            </a:r>
            <a:r>
              <a:rPr dirty="0" err="1"/>
              <a:t>numpy</a:t>
            </a:r>
            <a:r>
              <a:rPr dirty="0"/>
              <a:t> as np</a:t>
            </a:r>
          </a:p>
          <a:p>
            <a:pPr algn="l">
              <a:defRPr sz="3300">
                <a:solidFill>
                  <a:schemeClr val="accent5"/>
                </a:solidFill>
                <a:latin typeface="Arial"/>
                <a:ea typeface="Arial"/>
                <a:cs typeface="Arial"/>
                <a:sym typeface="Arial"/>
              </a:defRPr>
            </a:pPr>
            <a:r>
              <a:rPr dirty="0"/>
              <a:t>import random</a:t>
            </a:r>
          </a:p>
          <a:p>
            <a:pPr algn="l">
              <a:defRPr sz="3300">
                <a:latin typeface="Arial"/>
                <a:ea typeface="Arial"/>
                <a:cs typeface="Arial"/>
                <a:sym typeface="Arial"/>
              </a:defRPr>
            </a:pPr>
            <a:r>
              <a:rPr dirty="0"/>
              <a:t>import </a:t>
            </a:r>
            <a:r>
              <a:rPr dirty="0" err="1"/>
              <a:t>matplotlib.pyplot</a:t>
            </a:r>
            <a:r>
              <a:rPr dirty="0"/>
              <a:t> as </a:t>
            </a:r>
            <a:r>
              <a:rPr dirty="0" err="1"/>
              <a:t>plt</a:t>
            </a:r>
            <a:endParaRPr lang="en-US" dirty="0"/>
          </a:p>
          <a:p>
            <a:pPr algn="l">
              <a:defRPr sz="3300">
                <a:latin typeface="Arial"/>
                <a:ea typeface="Arial"/>
                <a:cs typeface="Arial"/>
                <a:sym typeface="Arial"/>
              </a:defRPr>
            </a:pPr>
            <a:r>
              <a:rPr lang="en-US" dirty="0"/>
              <a:t># </a:t>
            </a:r>
            <a:r>
              <a:rPr lang="ja-JP" altLang="en-US" dirty="0"/>
              <a:t>日本語表示用</a:t>
            </a:r>
            <a:endParaRPr dirty="0"/>
          </a:p>
          <a:p>
            <a:pPr algn="l">
              <a:defRPr sz="3300">
                <a:latin typeface="Arial"/>
                <a:ea typeface="Arial"/>
                <a:cs typeface="Arial"/>
                <a:sym typeface="Arial"/>
              </a:defRPr>
            </a:pPr>
            <a:r>
              <a:rPr dirty="0"/>
              <a:t>from matplotlib import </a:t>
            </a:r>
            <a:r>
              <a:rPr dirty="0" err="1"/>
              <a:t>rcParams</a:t>
            </a:r>
            <a:endParaRPr dirty="0"/>
          </a:p>
          <a:p>
            <a:pPr algn="l">
              <a:defRPr sz="3300">
                <a:latin typeface="Arial"/>
                <a:ea typeface="Arial"/>
                <a:cs typeface="Arial"/>
                <a:sym typeface="Arial"/>
              </a:defRPr>
            </a:pPr>
            <a:r>
              <a:rPr dirty="0" err="1"/>
              <a:t>rcParams</a:t>
            </a:r>
            <a:r>
              <a:rPr dirty="0"/>
              <a:t>['</a:t>
            </a:r>
            <a:r>
              <a:rPr dirty="0" err="1"/>
              <a:t>font.family</a:t>
            </a:r>
            <a:r>
              <a:rPr dirty="0"/>
              <a:t>'] ='sans-serif'</a:t>
            </a:r>
          </a:p>
          <a:p>
            <a:pPr algn="l">
              <a:defRPr sz="3300">
                <a:latin typeface="Arial"/>
                <a:ea typeface="Arial"/>
                <a:cs typeface="Arial"/>
                <a:sym typeface="Arial"/>
              </a:defRPr>
            </a:pPr>
            <a:r>
              <a:rPr dirty="0" err="1"/>
              <a:t>rcParams</a:t>
            </a:r>
            <a:r>
              <a:rPr dirty="0"/>
              <a:t>['</a:t>
            </a:r>
            <a:r>
              <a:rPr dirty="0" err="1"/>
              <a:t>font.sans</a:t>
            </a:r>
            <a:r>
              <a:rPr dirty="0"/>
              <a:t>-serif'] = ['</a:t>
            </a:r>
            <a:r>
              <a:rPr dirty="0" err="1"/>
              <a:t>Hiragino</a:t>
            </a:r>
            <a:r>
              <a:rPr dirty="0"/>
              <a:t> Maru Gothic Pro', 'Yu Gothic', '</a:t>
            </a:r>
            <a:r>
              <a:rPr dirty="0" err="1"/>
              <a:t>Meirio</a:t>
            </a:r>
            <a:r>
              <a:rPr dirty="0"/>
              <a:t>']</a:t>
            </a:r>
          </a:p>
          <a:p>
            <a:pPr algn="l">
              <a:defRPr sz="3300">
                <a:latin typeface="Arial"/>
                <a:ea typeface="Arial"/>
                <a:cs typeface="Arial"/>
                <a:sym typeface="Arial"/>
              </a:defRPr>
            </a:pPr>
            <a:r>
              <a:rPr dirty="0"/>
              <a:t># </a:t>
            </a:r>
            <a:r>
              <a:rPr dirty="0" err="1"/>
              <a:t>AIのモジュールを取り込む</a:t>
            </a:r>
            <a:endParaRPr dirty="0"/>
          </a:p>
          <a:p>
            <a:pPr algn="l">
              <a:defRPr sz="3300">
                <a:solidFill>
                  <a:schemeClr val="accent5"/>
                </a:solidFill>
                <a:latin typeface="Arial"/>
                <a:ea typeface="Arial"/>
                <a:cs typeface="Arial"/>
                <a:sym typeface="Arial"/>
              </a:defRPr>
            </a:pPr>
            <a:r>
              <a:rPr dirty="0"/>
              <a:t>from </a:t>
            </a:r>
            <a:r>
              <a:rPr dirty="0" err="1"/>
              <a:t>keras.preprocessing.image</a:t>
            </a:r>
            <a:r>
              <a:rPr dirty="0"/>
              <a:t> import </a:t>
            </a:r>
            <a:r>
              <a:rPr dirty="0" err="1"/>
              <a:t>load_img</a:t>
            </a:r>
            <a:r>
              <a:rPr dirty="0"/>
              <a:t>, </a:t>
            </a:r>
            <a:r>
              <a:rPr dirty="0" err="1"/>
              <a:t>img_to_array</a:t>
            </a:r>
            <a:endParaRPr dirty="0"/>
          </a:p>
          <a:p>
            <a:pPr algn="l">
              <a:defRPr sz="3300">
                <a:latin typeface="Arial"/>
                <a:ea typeface="Arial"/>
                <a:cs typeface="Arial"/>
                <a:sym typeface="Arial"/>
              </a:defRPr>
            </a:pPr>
            <a:r>
              <a:rPr dirty="0"/>
              <a:t>from </a:t>
            </a:r>
            <a:r>
              <a:rPr dirty="0" err="1"/>
              <a:t>tensorflow.python.keras.models</a:t>
            </a:r>
            <a:r>
              <a:rPr dirty="0"/>
              <a:t> import Sequential</a:t>
            </a:r>
          </a:p>
          <a:p>
            <a:pPr algn="l">
              <a:defRPr sz="3300">
                <a:solidFill>
                  <a:schemeClr val="accent5"/>
                </a:solidFill>
                <a:latin typeface="Arial"/>
                <a:ea typeface="Arial"/>
                <a:cs typeface="Arial"/>
                <a:sym typeface="Arial"/>
              </a:defRPr>
            </a:pPr>
            <a:r>
              <a:rPr dirty="0"/>
              <a:t>from </a:t>
            </a:r>
            <a:r>
              <a:rPr dirty="0" err="1"/>
              <a:t>tensorflow.python.keras.layers</a:t>
            </a:r>
            <a:r>
              <a:rPr dirty="0"/>
              <a:t> import </a:t>
            </a:r>
            <a:r>
              <a:rPr dirty="0" err="1"/>
              <a:t>Flatten,Dense,Dropout</a:t>
            </a:r>
            <a:endParaRPr dirty="0"/>
          </a:p>
          <a:p>
            <a:pPr algn="l">
              <a:defRPr sz="3300">
                <a:latin typeface="Arial"/>
                <a:ea typeface="Arial"/>
                <a:cs typeface="Arial"/>
                <a:sym typeface="Arial"/>
              </a:defRPr>
            </a:pPr>
            <a:endParaRPr dirty="0"/>
          </a:p>
          <a:p>
            <a:pPr algn="l">
              <a:defRPr sz="3300">
                <a:latin typeface="Arial"/>
                <a:ea typeface="Arial"/>
                <a:cs typeface="Arial"/>
                <a:sym typeface="Arial"/>
              </a:defRPr>
            </a:pPr>
            <a:r>
              <a:rPr dirty="0"/>
              <a:t># </a:t>
            </a:r>
            <a:r>
              <a:rPr dirty="0" err="1"/>
              <a:t>以下のコードは本来必要ないが、anacondaでのOMP</a:t>
            </a:r>
            <a:r>
              <a:rPr dirty="0"/>
              <a:t> Abort </a:t>
            </a:r>
            <a:r>
              <a:rPr dirty="0" err="1"/>
              <a:t>エラーを防ぐために入れた</a:t>
            </a:r>
            <a:endParaRPr dirty="0"/>
          </a:p>
          <a:p>
            <a:pPr algn="l">
              <a:defRPr sz="3300">
                <a:latin typeface="Arial"/>
                <a:ea typeface="Arial"/>
                <a:cs typeface="Arial"/>
                <a:sym typeface="Arial"/>
              </a:defRPr>
            </a:pPr>
            <a:r>
              <a:rPr dirty="0" err="1"/>
              <a:t>os.environ</a:t>
            </a:r>
            <a:r>
              <a:rPr dirty="0"/>
              <a:t>['KMP_DUPLICATE_LIB_OK']='True'</a:t>
            </a:r>
          </a:p>
        </p:txBody>
      </p:sp>
      <p:sp>
        <p:nvSpPr>
          <p:cNvPr id="6" name="演習4-2.txtの”1)ライブラリのインストール”をコピーする">
            <a:extLst>
              <a:ext uri="{FF2B5EF4-FFF2-40B4-BE49-F238E27FC236}">
                <a16:creationId xmlns:a16="http://schemas.microsoft.com/office/drawing/2014/main" id="{2A857569-DD36-4BB7-9D01-7AA147891CEC}"/>
              </a:ext>
            </a:extLst>
          </p:cNvPr>
          <p:cNvSpPr txBox="1"/>
          <p:nvPr/>
        </p:nvSpPr>
        <p:spPr>
          <a:xfrm>
            <a:off x="7235525" y="11604788"/>
            <a:ext cx="9912970" cy="725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rPr lang="ja-JP" altLang="en-US" dirty="0"/>
              <a:t>一度に実行（内容は前回は一緒です）</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ライブラリのインストールとデータの読み込み・加工"/>
          <p:cNvSpPr txBox="1"/>
          <p:nvPr/>
        </p:nvSpPr>
        <p:spPr>
          <a:xfrm>
            <a:off x="8227121" y="136789"/>
            <a:ext cx="743793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データの読み込み・加工</a:t>
            </a:r>
            <a:endParaRPr dirty="0"/>
          </a:p>
        </p:txBody>
      </p:sp>
      <p:grpSp>
        <p:nvGrpSpPr>
          <p:cNvPr id="456" name="1B734A89-A1BF-49A8-A1D3-66FAFA4FAC5D.jpeg"/>
          <p:cNvGrpSpPr/>
          <p:nvPr/>
        </p:nvGrpSpPr>
        <p:grpSpPr>
          <a:xfrm>
            <a:off x="9618702" y="5898457"/>
            <a:ext cx="3446909" cy="2971504"/>
            <a:chOff x="0" y="0"/>
            <a:chExt cx="3446908" cy="2971503"/>
          </a:xfrm>
        </p:grpSpPr>
        <p:pic>
          <p:nvPicPr>
            <p:cNvPr id="455" name="1B734A89-A1BF-49A8-A1D3-66FAFA4FAC5D.jpeg" descr="1B734A89-A1BF-49A8-A1D3-66FAFA4FAC5D.jpeg"/>
            <p:cNvPicPr>
              <a:picLocks noChangeAspect="1"/>
            </p:cNvPicPr>
            <p:nvPr/>
          </p:nvPicPr>
          <p:blipFill>
            <a:blip r:embed="rId2"/>
            <a:stretch>
              <a:fillRect/>
            </a:stretch>
          </p:blipFill>
          <p:spPr>
            <a:xfrm>
              <a:off x="127000" y="88900"/>
              <a:ext cx="3192909" cy="2641304"/>
            </a:xfrm>
            <a:prstGeom prst="rect">
              <a:avLst/>
            </a:prstGeom>
            <a:ln>
              <a:noFill/>
            </a:ln>
            <a:effectLst/>
          </p:spPr>
        </p:pic>
        <p:pic>
          <p:nvPicPr>
            <p:cNvPr id="454" name="1B734A89-A1BF-49A8-A1D3-66FAFA4FAC5D.jpeg" descr="1B734A89-A1BF-49A8-A1D3-66FAFA4FAC5D.jpeg"/>
            <p:cNvPicPr>
              <a:picLocks/>
            </p:cNvPicPr>
            <p:nvPr/>
          </p:nvPicPr>
          <p:blipFill>
            <a:blip r:embed="rId3"/>
            <a:stretch>
              <a:fillRect/>
            </a:stretch>
          </p:blipFill>
          <p:spPr>
            <a:xfrm>
              <a:off x="-1" y="0"/>
              <a:ext cx="3446910" cy="2971504"/>
            </a:xfrm>
            <a:prstGeom prst="rect">
              <a:avLst/>
            </a:prstGeom>
            <a:effectLst/>
          </p:spPr>
        </p:pic>
      </p:grpSp>
      <p:sp>
        <p:nvSpPr>
          <p:cNvPr id="457" name="矢印"/>
          <p:cNvSpPr/>
          <p:nvPr/>
        </p:nvSpPr>
        <p:spPr>
          <a:xfrm>
            <a:off x="6899287" y="674920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458" name="スクリーンショット 2021-04-08 16.48.24.png" descr="スクリーンショット 2021-04-08 16.48.24.png"/>
          <p:cNvPicPr>
            <a:picLocks noChangeAspect="1"/>
          </p:cNvPicPr>
          <p:nvPr/>
        </p:nvPicPr>
        <p:blipFill>
          <a:blip r:embed="rId4"/>
          <a:stretch>
            <a:fillRect/>
          </a:stretch>
        </p:blipFill>
        <p:spPr>
          <a:xfrm>
            <a:off x="18836127" y="2909104"/>
            <a:ext cx="2952456" cy="8950209"/>
          </a:xfrm>
          <a:prstGeom prst="rect">
            <a:avLst/>
          </a:prstGeom>
          <a:ln w="12700">
            <a:miter lim="400000"/>
          </a:ln>
        </p:spPr>
      </p:pic>
      <p:sp>
        <p:nvSpPr>
          <p:cNvPr id="459" name="画像を読み込む"/>
          <p:cNvSpPr txBox="1"/>
          <p:nvPr/>
        </p:nvSpPr>
        <p:spPr>
          <a:xfrm>
            <a:off x="5654687" y="3544876"/>
            <a:ext cx="37592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Arial"/>
                <a:ea typeface="Arial"/>
                <a:cs typeface="Arial"/>
                <a:sym typeface="Arial"/>
              </a:defRPr>
            </a:lvl1pPr>
          </a:lstStyle>
          <a:p>
            <a:r>
              <a:t>画像を読み込む</a:t>
            </a:r>
          </a:p>
        </p:txBody>
      </p:sp>
      <p:pic>
        <p:nvPicPr>
          <p:cNvPr id="460" name="スクリーンショット 2021-05-17 12.45.42.png" descr="スクリーンショット 2021-05-17 12.45.42.png"/>
          <p:cNvPicPr>
            <a:picLocks noChangeAspect="1"/>
          </p:cNvPicPr>
          <p:nvPr/>
        </p:nvPicPr>
        <p:blipFill>
          <a:blip r:embed="rId5"/>
          <a:stretch>
            <a:fillRect/>
          </a:stretch>
        </p:blipFill>
        <p:spPr>
          <a:xfrm>
            <a:off x="907186" y="4789675"/>
            <a:ext cx="4947560" cy="5522546"/>
          </a:xfrm>
          <a:prstGeom prst="rect">
            <a:avLst/>
          </a:prstGeom>
          <a:ln w="25400">
            <a:solidFill>
              <a:srgbClr val="000000"/>
            </a:solidFill>
            <a:miter lim="400000"/>
          </a:ln>
        </p:spPr>
      </p:pic>
      <p:sp>
        <p:nvSpPr>
          <p:cNvPr id="461" name="矢印"/>
          <p:cNvSpPr/>
          <p:nvPr/>
        </p:nvSpPr>
        <p:spPr>
          <a:xfrm>
            <a:off x="14854552" y="674920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62" name="numpy配列にする"/>
          <p:cNvSpPr txBox="1"/>
          <p:nvPr/>
        </p:nvSpPr>
        <p:spPr>
          <a:xfrm>
            <a:off x="13349220" y="3544876"/>
            <a:ext cx="4280664" cy="681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Arial"/>
                <a:ea typeface="Arial"/>
                <a:cs typeface="Arial"/>
                <a:sym typeface="Arial"/>
              </a:defRPr>
            </a:lvl1pPr>
          </a:lstStyle>
          <a:p>
            <a:r>
              <a:t>numpy配列にする</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 2)の最初の４行をコピーしよう"/>
          <p:cNvSpPr txBox="1"/>
          <p:nvPr/>
        </p:nvSpPr>
        <p:spPr>
          <a:xfrm>
            <a:off x="7893701" y="136789"/>
            <a:ext cx="810478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画像を読み込んで表示する</a:t>
            </a:r>
            <a:endParaRPr dirty="0"/>
          </a:p>
        </p:txBody>
      </p:sp>
      <p:sp>
        <p:nvSpPr>
          <p:cNvPr id="500" name="test.jpgがファイルの保存場所と同じ場所にあることを確認 !!"/>
          <p:cNvSpPr txBox="1"/>
          <p:nvPr/>
        </p:nvSpPr>
        <p:spPr>
          <a:xfrm>
            <a:off x="4180084" y="1776388"/>
            <a:ext cx="15532009"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test.jpgがファイルの保存場所と同じ場所にあることを確認 !!</a:t>
            </a:r>
          </a:p>
        </p:txBody>
      </p:sp>
      <p:sp>
        <p:nvSpPr>
          <p:cNvPr id="501" name="test = load_img('./test.jpg', color_mode='rgb')…"/>
          <p:cNvSpPr txBox="1"/>
          <p:nvPr/>
        </p:nvSpPr>
        <p:spPr>
          <a:xfrm>
            <a:off x="5318091" y="3197088"/>
            <a:ext cx="10490114" cy="2349007"/>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test = load_img('./test.jpg', color_mode='rgb')</a:t>
            </a:r>
          </a:p>
          <a:p>
            <a:pPr algn="l">
              <a:defRPr sz="4100">
                <a:latin typeface="Arial"/>
                <a:ea typeface="Arial"/>
                <a:cs typeface="Arial"/>
                <a:sym typeface="Arial"/>
              </a:defRPr>
            </a:pPr>
            <a:r>
              <a:t>plt.imshow(test)</a:t>
            </a:r>
          </a:p>
          <a:p>
            <a:pPr algn="l">
              <a:defRPr sz="4100">
                <a:latin typeface="Arial"/>
                <a:ea typeface="Arial"/>
                <a:cs typeface="Arial"/>
                <a:sym typeface="Arial"/>
              </a:defRPr>
            </a:pPr>
            <a:r>
              <a:t>plt.show()</a:t>
            </a:r>
          </a:p>
          <a:p>
            <a:pPr algn="l">
              <a:defRPr sz="4100">
                <a:latin typeface="Arial"/>
                <a:ea typeface="Arial"/>
                <a:cs typeface="Arial"/>
                <a:sym typeface="Arial"/>
              </a:defRPr>
            </a:pPr>
            <a:r>
              <a:t>print(test)</a:t>
            </a:r>
          </a:p>
        </p:txBody>
      </p:sp>
      <p:sp>
        <p:nvSpPr>
          <p:cNvPr id="504" name="In"/>
          <p:cNvSpPr txBox="1"/>
          <p:nvPr/>
        </p:nvSpPr>
        <p:spPr>
          <a:xfrm>
            <a:off x="4069833" y="3781031"/>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506" name="‘./test.jp'"/>
          <p:cNvSpPr txBox="1"/>
          <p:nvPr/>
        </p:nvSpPr>
        <p:spPr>
          <a:xfrm>
            <a:off x="18732342" y="3609315"/>
            <a:ext cx="2470228"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dirty="0"/>
              <a:t>‘./test.jp</a:t>
            </a:r>
            <a:r>
              <a:rPr lang="en-US" dirty="0"/>
              <a:t>g</a:t>
            </a:r>
            <a:r>
              <a:rPr dirty="0"/>
              <a:t>'</a:t>
            </a:r>
          </a:p>
        </p:txBody>
      </p:sp>
      <p:sp>
        <p:nvSpPr>
          <p:cNvPr id="507" name="“./ ”は「今いる場所の」という意味"/>
          <p:cNvSpPr txBox="1"/>
          <p:nvPr/>
        </p:nvSpPr>
        <p:spPr>
          <a:xfrm>
            <a:off x="16465539" y="4714179"/>
            <a:ext cx="7003834"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 ”は「今いる場所の」という意味</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est.jpgがファイルの保存場所と同じ場所にあることを確認 !!"/>
          <p:cNvSpPr txBox="1"/>
          <p:nvPr/>
        </p:nvSpPr>
        <p:spPr>
          <a:xfrm>
            <a:off x="4180084" y="1776388"/>
            <a:ext cx="15532009"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test.jpgがファイルの保存場所と同じ場所にあることを確認 !!</a:t>
            </a:r>
          </a:p>
        </p:txBody>
      </p:sp>
      <p:sp>
        <p:nvSpPr>
          <p:cNvPr id="501" name="test = load_img('./test.jpg', color_mode='rgb')…"/>
          <p:cNvSpPr txBox="1"/>
          <p:nvPr/>
        </p:nvSpPr>
        <p:spPr>
          <a:xfrm>
            <a:off x="5318091" y="3197088"/>
            <a:ext cx="10490114" cy="2349007"/>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test = load_img('./test.jpg', color_mode='rgb')</a:t>
            </a:r>
          </a:p>
          <a:p>
            <a:pPr algn="l">
              <a:defRPr sz="4100">
                <a:latin typeface="Arial"/>
                <a:ea typeface="Arial"/>
                <a:cs typeface="Arial"/>
                <a:sym typeface="Arial"/>
              </a:defRPr>
            </a:pPr>
            <a:r>
              <a:t>plt.imshow(test)</a:t>
            </a:r>
          </a:p>
          <a:p>
            <a:pPr algn="l">
              <a:defRPr sz="4100">
                <a:latin typeface="Arial"/>
                <a:ea typeface="Arial"/>
                <a:cs typeface="Arial"/>
                <a:sym typeface="Arial"/>
              </a:defRPr>
            </a:pPr>
            <a:r>
              <a:t>plt.show()</a:t>
            </a:r>
          </a:p>
          <a:p>
            <a:pPr algn="l">
              <a:defRPr sz="4100">
                <a:latin typeface="Arial"/>
                <a:ea typeface="Arial"/>
                <a:cs typeface="Arial"/>
                <a:sym typeface="Arial"/>
              </a:defRPr>
            </a:pPr>
            <a:r>
              <a:t>print(test)</a:t>
            </a:r>
          </a:p>
        </p:txBody>
      </p:sp>
      <p:sp>
        <p:nvSpPr>
          <p:cNvPr id="504" name="In"/>
          <p:cNvSpPr txBox="1"/>
          <p:nvPr/>
        </p:nvSpPr>
        <p:spPr>
          <a:xfrm>
            <a:off x="4069833" y="3781031"/>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505" name="Out"/>
          <p:cNvSpPr txBox="1"/>
          <p:nvPr/>
        </p:nvSpPr>
        <p:spPr>
          <a:xfrm>
            <a:off x="1552962" y="5337742"/>
            <a:ext cx="1035454"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Out</a:t>
            </a:r>
          </a:p>
        </p:txBody>
      </p:sp>
      <p:sp>
        <p:nvSpPr>
          <p:cNvPr id="506" name="‘./test.jp'"/>
          <p:cNvSpPr txBox="1"/>
          <p:nvPr/>
        </p:nvSpPr>
        <p:spPr>
          <a:xfrm>
            <a:off x="18894206" y="3606150"/>
            <a:ext cx="2146499"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‘./test.jp'</a:t>
            </a:r>
          </a:p>
        </p:txBody>
      </p:sp>
      <p:sp>
        <p:nvSpPr>
          <p:cNvPr id="507" name="“./ ”は「今いる場所の」という意味"/>
          <p:cNvSpPr txBox="1"/>
          <p:nvPr/>
        </p:nvSpPr>
        <p:spPr>
          <a:xfrm>
            <a:off x="16465539" y="4714179"/>
            <a:ext cx="7003834"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 ”は「今いる場所の」という意味</a:t>
            </a:r>
          </a:p>
        </p:txBody>
      </p:sp>
      <p:sp>
        <p:nvSpPr>
          <p:cNvPr id="508" name="RGBという形式で…"/>
          <p:cNvSpPr txBox="1"/>
          <p:nvPr/>
        </p:nvSpPr>
        <p:spPr>
          <a:xfrm>
            <a:off x="18277637" y="7503724"/>
            <a:ext cx="4678017" cy="1494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latin typeface="Arial"/>
                <a:ea typeface="Arial"/>
                <a:cs typeface="Arial"/>
                <a:sym typeface="Arial"/>
              </a:defRPr>
            </a:pPr>
            <a:r>
              <a:t>RGBという形式で</a:t>
            </a:r>
          </a:p>
          <a:p>
            <a:pPr>
              <a:defRPr sz="4400">
                <a:latin typeface="Arial"/>
                <a:ea typeface="Arial"/>
                <a:cs typeface="Arial"/>
                <a:sym typeface="Arial"/>
              </a:defRPr>
            </a:pPr>
            <a:r>
              <a:t>読み込んでいる</a:t>
            </a:r>
          </a:p>
        </p:txBody>
      </p:sp>
      <p:sp>
        <p:nvSpPr>
          <p:cNvPr id="509" name="サイズは2316✖️3088"/>
          <p:cNvSpPr txBox="1"/>
          <p:nvPr/>
        </p:nvSpPr>
        <p:spPr>
          <a:xfrm>
            <a:off x="17792957" y="10798140"/>
            <a:ext cx="564738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dirty="0"/>
              <a:t>サイズは</a:t>
            </a:r>
            <a:r>
              <a:rPr lang="en-US" altLang="ja-JP" dirty="0"/>
              <a:t>3264</a:t>
            </a:r>
            <a:r>
              <a:rPr dirty="0"/>
              <a:t>✖️</a:t>
            </a:r>
            <a:r>
              <a:rPr lang="en-US" dirty="0"/>
              <a:t>2448</a:t>
            </a:r>
            <a:endParaRPr dirty="0"/>
          </a:p>
        </p:txBody>
      </p:sp>
      <p:sp>
        <p:nvSpPr>
          <p:cNvPr id="3" name="テキスト ボックス 2">
            <a:extLst>
              <a:ext uri="{FF2B5EF4-FFF2-40B4-BE49-F238E27FC236}">
                <a16:creationId xmlns:a16="http://schemas.microsoft.com/office/drawing/2014/main" id="{700C8F67-5D82-F27F-5952-17F113C80279}"/>
              </a:ext>
            </a:extLst>
          </p:cNvPr>
          <p:cNvSpPr txBox="1"/>
          <p:nvPr/>
        </p:nvSpPr>
        <p:spPr>
          <a:xfrm>
            <a:off x="4275445" y="12019622"/>
            <a:ext cx="12190094"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dirty="0"/>
              <a:t>&lt;PIL.JpegImagePlugin.JpegImageFile image mode=RGB size=3264x2448 at 0x17D1A6977C0&gt;</a:t>
            </a:r>
          </a:p>
        </p:txBody>
      </p:sp>
      <p:pic>
        <p:nvPicPr>
          <p:cNvPr id="5" name="図 4">
            <a:extLst>
              <a:ext uri="{FF2B5EF4-FFF2-40B4-BE49-F238E27FC236}">
                <a16:creationId xmlns:a16="http://schemas.microsoft.com/office/drawing/2014/main" id="{8C78A6D6-2F37-FE55-80F8-362AA9D9DA47}"/>
              </a:ext>
            </a:extLst>
          </p:cNvPr>
          <p:cNvPicPr>
            <a:picLocks noChangeAspect="1"/>
          </p:cNvPicPr>
          <p:nvPr/>
        </p:nvPicPr>
        <p:blipFill>
          <a:blip r:embed="rId2"/>
          <a:stretch>
            <a:fillRect/>
          </a:stretch>
        </p:blipFill>
        <p:spPr>
          <a:xfrm>
            <a:off x="6456236" y="6200631"/>
            <a:ext cx="7335274" cy="5487166"/>
          </a:xfrm>
          <a:prstGeom prst="rect">
            <a:avLst/>
          </a:prstGeom>
        </p:spPr>
      </p:pic>
      <p:sp>
        <p:nvSpPr>
          <p:cNvPr id="6" name="サイズは2316✖️3088">
            <a:extLst>
              <a:ext uri="{FF2B5EF4-FFF2-40B4-BE49-F238E27FC236}">
                <a16:creationId xmlns:a16="http://schemas.microsoft.com/office/drawing/2014/main" id="{664330D9-92B8-22FC-BF36-11E6271D3397}"/>
              </a:ext>
            </a:extLst>
          </p:cNvPr>
          <p:cNvSpPr txBox="1"/>
          <p:nvPr/>
        </p:nvSpPr>
        <p:spPr>
          <a:xfrm>
            <a:off x="20312258" y="11663627"/>
            <a:ext cx="666849"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横</a:t>
            </a:r>
            <a:endParaRPr dirty="0"/>
          </a:p>
        </p:txBody>
      </p:sp>
      <p:sp>
        <p:nvSpPr>
          <p:cNvPr id="7" name="サイズは2316✖️3088">
            <a:extLst>
              <a:ext uri="{FF2B5EF4-FFF2-40B4-BE49-F238E27FC236}">
                <a16:creationId xmlns:a16="http://schemas.microsoft.com/office/drawing/2014/main" id="{9B8A7005-B607-810A-844A-ADE68CB05B23}"/>
              </a:ext>
            </a:extLst>
          </p:cNvPr>
          <p:cNvSpPr txBox="1"/>
          <p:nvPr/>
        </p:nvSpPr>
        <p:spPr>
          <a:xfrm>
            <a:off x="22319438" y="11663627"/>
            <a:ext cx="666849"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縦</a:t>
            </a:r>
            <a:endParaRPr dirty="0"/>
          </a:p>
        </p:txBody>
      </p:sp>
      <p:sp>
        <p:nvSpPr>
          <p:cNvPr id="2" name="# 2)の最初の４行をコピーしよう">
            <a:extLst>
              <a:ext uri="{FF2B5EF4-FFF2-40B4-BE49-F238E27FC236}">
                <a16:creationId xmlns:a16="http://schemas.microsoft.com/office/drawing/2014/main" id="{A5E19F2F-F530-03E3-70F4-8083B7DA78F6}"/>
              </a:ext>
            </a:extLst>
          </p:cNvPr>
          <p:cNvSpPr txBox="1"/>
          <p:nvPr/>
        </p:nvSpPr>
        <p:spPr>
          <a:xfrm>
            <a:off x="7893701" y="136789"/>
            <a:ext cx="810478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画像を読み込んで表示する</a:t>
            </a:r>
            <a:endParaRPr dirty="0"/>
          </a:p>
        </p:txBody>
      </p:sp>
    </p:spTree>
    <p:extLst>
      <p:ext uri="{BB962C8B-B14F-4D97-AF65-F5344CB8AC3E}">
        <p14:creationId xmlns:p14="http://schemas.microsoft.com/office/powerpoint/2010/main" val="2311006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10✖️10でRGBで読み込む"/>
          <p:cNvSpPr txBox="1"/>
          <p:nvPr/>
        </p:nvSpPr>
        <p:spPr>
          <a:xfrm>
            <a:off x="16581746" y="2747427"/>
            <a:ext cx="6479928"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10✖️10でRGBで読み込む</a:t>
            </a:r>
          </a:p>
        </p:txBody>
      </p:sp>
      <p:sp>
        <p:nvSpPr>
          <p:cNvPr id="480" name="画像の表示"/>
          <p:cNvSpPr txBox="1"/>
          <p:nvPr/>
        </p:nvSpPr>
        <p:spPr>
          <a:xfrm>
            <a:off x="18367559" y="3659902"/>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画像の表示</a:t>
            </a:r>
          </a:p>
        </p:txBody>
      </p:sp>
      <p:sp>
        <p:nvSpPr>
          <p:cNvPr id="481" name="配列へ変換"/>
          <p:cNvSpPr txBox="1"/>
          <p:nvPr/>
        </p:nvSpPr>
        <p:spPr>
          <a:xfrm>
            <a:off x="18367559" y="4394576"/>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配列へ変換</a:t>
            </a:r>
          </a:p>
        </p:txBody>
      </p:sp>
      <p:sp>
        <p:nvSpPr>
          <p:cNvPr id="482" name="サイズを表示"/>
          <p:cNvSpPr txBox="1"/>
          <p:nvPr/>
        </p:nvSpPr>
        <p:spPr>
          <a:xfrm>
            <a:off x="18096541" y="5129251"/>
            <a:ext cx="3450337"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サイズを表示</a:t>
            </a:r>
          </a:p>
        </p:txBody>
      </p:sp>
      <p:sp>
        <p:nvSpPr>
          <p:cNvPr id="12" name="test4 = load_img('./test.jpg', color_mode='rgb',target_size=(10,10))…">
            <a:extLst>
              <a:ext uri="{FF2B5EF4-FFF2-40B4-BE49-F238E27FC236}">
                <a16:creationId xmlns:a16="http://schemas.microsoft.com/office/drawing/2014/main" id="{997BA9FC-5C11-471B-BB93-71F0415457A8}"/>
              </a:ext>
            </a:extLst>
          </p:cNvPr>
          <p:cNvSpPr txBox="1"/>
          <p:nvPr/>
        </p:nvSpPr>
        <p:spPr>
          <a:xfrm>
            <a:off x="1976941" y="2928433"/>
            <a:ext cx="13625525" cy="209698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dirty="0"/>
              <a:t>t</a:t>
            </a:r>
            <a:r>
              <a:rPr dirty="0"/>
              <a:t>est</a:t>
            </a:r>
            <a:r>
              <a:rPr lang="en-US" dirty="0"/>
              <a:t>2</a:t>
            </a:r>
            <a:r>
              <a:rPr dirty="0"/>
              <a:t> = </a:t>
            </a:r>
            <a:r>
              <a:rPr dirty="0" err="1"/>
              <a:t>load_img</a:t>
            </a:r>
            <a:r>
              <a:rPr dirty="0"/>
              <a:t>('./test.jpg', </a:t>
            </a:r>
            <a:r>
              <a:rPr dirty="0" err="1"/>
              <a:t>color_mode</a:t>
            </a:r>
            <a:r>
              <a:rPr dirty="0"/>
              <a:t>='</a:t>
            </a:r>
            <a:r>
              <a:rPr dirty="0" err="1"/>
              <a:t>rgb</a:t>
            </a:r>
            <a:r>
              <a:rPr dirty="0"/>
              <a:t>',</a:t>
            </a:r>
            <a:r>
              <a:rPr dirty="0" err="1"/>
              <a:t>target_size</a:t>
            </a:r>
            <a:r>
              <a:rPr dirty="0"/>
              <a:t>=(10,10))</a:t>
            </a:r>
          </a:p>
          <a:p>
            <a:pPr algn="l">
              <a:defRPr sz="3600">
                <a:latin typeface="Arial"/>
                <a:ea typeface="Arial"/>
                <a:cs typeface="Arial"/>
                <a:sym typeface="Arial"/>
              </a:defRPr>
            </a:pPr>
            <a:r>
              <a:rPr lang="en-US" dirty="0" err="1"/>
              <a:t>p</a:t>
            </a:r>
            <a:r>
              <a:rPr dirty="0" err="1"/>
              <a:t>lt.imshow</a:t>
            </a:r>
            <a:r>
              <a:rPr dirty="0"/>
              <a:t>(test</a:t>
            </a:r>
            <a:r>
              <a:rPr lang="en-US" dirty="0"/>
              <a:t>2</a:t>
            </a:r>
            <a:r>
              <a:rPr dirty="0"/>
              <a:t>)</a:t>
            </a:r>
          </a:p>
          <a:p>
            <a:pPr algn="l">
              <a:defRPr sz="3600">
                <a:latin typeface="Arial"/>
                <a:ea typeface="Arial"/>
                <a:cs typeface="Arial"/>
                <a:sym typeface="Arial"/>
              </a:defRPr>
            </a:pPr>
            <a:r>
              <a:rPr lang="en-US" dirty="0" err="1"/>
              <a:t>p</a:t>
            </a:r>
            <a:r>
              <a:rPr dirty="0" err="1"/>
              <a:t>lt.show</a:t>
            </a:r>
            <a:r>
              <a:rPr dirty="0"/>
              <a:t>()</a:t>
            </a:r>
            <a:endParaRPr lang="en-US" dirty="0"/>
          </a:p>
          <a:p>
            <a:pPr algn="l">
              <a:defRPr sz="3600">
                <a:latin typeface="Arial"/>
                <a:ea typeface="Arial"/>
                <a:cs typeface="Arial"/>
                <a:sym typeface="Arial"/>
              </a:defRPr>
            </a:pPr>
            <a:r>
              <a:rPr lang="en-US" dirty="0"/>
              <a:t>print(test2)</a:t>
            </a:r>
            <a:endParaRPr dirty="0"/>
          </a:p>
        </p:txBody>
      </p:sp>
      <p:sp>
        <p:nvSpPr>
          <p:cNvPr id="2" name="(10, 10, 1)の1は何を表しているか">
            <a:extLst>
              <a:ext uri="{FF2B5EF4-FFF2-40B4-BE49-F238E27FC236}">
                <a16:creationId xmlns:a16="http://schemas.microsoft.com/office/drawing/2014/main" id="{4079369B-38F8-9B8A-3590-6ABAA8785C5E}"/>
              </a:ext>
            </a:extLst>
          </p:cNvPr>
          <p:cNvSpPr txBox="1"/>
          <p:nvPr/>
        </p:nvSpPr>
        <p:spPr>
          <a:xfrm>
            <a:off x="8365788" y="136789"/>
            <a:ext cx="7160615"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画像を荒くする</a:t>
            </a:r>
            <a:r>
              <a:rPr lang="en-US" altLang="ja-JP" dirty="0"/>
              <a:t>(10 × 10)</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st4 = load_img('./test.jpg', color_mode='rgb',target_size=(10,10))…"/>
          <p:cNvSpPr txBox="1"/>
          <p:nvPr/>
        </p:nvSpPr>
        <p:spPr>
          <a:xfrm>
            <a:off x="1976941" y="2928433"/>
            <a:ext cx="13625525" cy="209698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dirty="0"/>
              <a:t>t</a:t>
            </a:r>
            <a:r>
              <a:rPr dirty="0"/>
              <a:t>est</a:t>
            </a:r>
            <a:r>
              <a:rPr lang="en-US" dirty="0"/>
              <a:t>2</a:t>
            </a:r>
            <a:r>
              <a:rPr dirty="0"/>
              <a:t> = </a:t>
            </a:r>
            <a:r>
              <a:rPr dirty="0" err="1"/>
              <a:t>load_img</a:t>
            </a:r>
            <a:r>
              <a:rPr dirty="0"/>
              <a:t>('./test.jpg', </a:t>
            </a:r>
            <a:r>
              <a:rPr dirty="0" err="1"/>
              <a:t>color_mode</a:t>
            </a:r>
            <a:r>
              <a:rPr dirty="0"/>
              <a:t>='</a:t>
            </a:r>
            <a:r>
              <a:rPr dirty="0" err="1"/>
              <a:t>rgb</a:t>
            </a:r>
            <a:r>
              <a:rPr dirty="0"/>
              <a:t>',</a:t>
            </a:r>
            <a:r>
              <a:rPr dirty="0" err="1"/>
              <a:t>target_size</a:t>
            </a:r>
            <a:r>
              <a:rPr dirty="0"/>
              <a:t>=(10,10))</a:t>
            </a:r>
          </a:p>
          <a:p>
            <a:pPr algn="l">
              <a:defRPr sz="3600">
                <a:latin typeface="Arial"/>
                <a:ea typeface="Arial"/>
                <a:cs typeface="Arial"/>
                <a:sym typeface="Arial"/>
              </a:defRPr>
            </a:pPr>
            <a:r>
              <a:rPr lang="en-US" dirty="0" err="1"/>
              <a:t>p</a:t>
            </a:r>
            <a:r>
              <a:rPr dirty="0" err="1"/>
              <a:t>lt.imshow</a:t>
            </a:r>
            <a:r>
              <a:rPr dirty="0"/>
              <a:t>(test</a:t>
            </a:r>
            <a:r>
              <a:rPr lang="en-US" dirty="0"/>
              <a:t>2</a:t>
            </a:r>
            <a:r>
              <a:rPr dirty="0"/>
              <a:t>)</a:t>
            </a:r>
          </a:p>
          <a:p>
            <a:pPr algn="l">
              <a:defRPr sz="3600">
                <a:latin typeface="Arial"/>
                <a:ea typeface="Arial"/>
                <a:cs typeface="Arial"/>
                <a:sym typeface="Arial"/>
              </a:defRPr>
            </a:pPr>
            <a:r>
              <a:rPr lang="en-US" dirty="0" err="1"/>
              <a:t>p</a:t>
            </a:r>
            <a:r>
              <a:rPr dirty="0" err="1"/>
              <a:t>lt.show</a:t>
            </a:r>
            <a:r>
              <a:rPr dirty="0"/>
              <a:t>()</a:t>
            </a:r>
            <a:endParaRPr lang="en-US" dirty="0"/>
          </a:p>
          <a:p>
            <a:pPr algn="l">
              <a:defRPr sz="3600">
                <a:latin typeface="Arial"/>
                <a:ea typeface="Arial"/>
                <a:cs typeface="Arial"/>
                <a:sym typeface="Arial"/>
              </a:defRPr>
            </a:pPr>
            <a:r>
              <a:rPr lang="en-US" dirty="0"/>
              <a:t>print(test2)</a:t>
            </a:r>
            <a:endParaRPr dirty="0"/>
          </a:p>
        </p:txBody>
      </p:sp>
      <p:sp>
        <p:nvSpPr>
          <p:cNvPr id="476" name="10✖️10でRGBで読み込む"/>
          <p:cNvSpPr txBox="1"/>
          <p:nvPr/>
        </p:nvSpPr>
        <p:spPr>
          <a:xfrm>
            <a:off x="16581746" y="2747427"/>
            <a:ext cx="6479928"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10✖️10でRGBで読み込む</a:t>
            </a:r>
          </a:p>
        </p:txBody>
      </p:sp>
      <p:sp>
        <p:nvSpPr>
          <p:cNvPr id="480" name="画像の表示"/>
          <p:cNvSpPr txBox="1"/>
          <p:nvPr/>
        </p:nvSpPr>
        <p:spPr>
          <a:xfrm>
            <a:off x="18367559" y="3659902"/>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画像の表示</a:t>
            </a:r>
          </a:p>
        </p:txBody>
      </p:sp>
      <p:sp>
        <p:nvSpPr>
          <p:cNvPr id="481" name="配列へ変換"/>
          <p:cNvSpPr txBox="1"/>
          <p:nvPr/>
        </p:nvSpPr>
        <p:spPr>
          <a:xfrm>
            <a:off x="18367559" y="4394576"/>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配列へ変換</a:t>
            </a:r>
          </a:p>
        </p:txBody>
      </p:sp>
      <p:sp>
        <p:nvSpPr>
          <p:cNvPr id="482" name="サイズを表示"/>
          <p:cNvSpPr txBox="1"/>
          <p:nvPr/>
        </p:nvSpPr>
        <p:spPr>
          <a:xfrm>
            <a:off x="18096541" y="5129251"/>
            <a:ext cx="3450337"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サイズを表示</a:t>
            </a:r>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8365788" y="136789"/>
            <a:ext cx="7160615"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画像を荒くする</a:t>
            </a:r>
            <a:r>
              <a:rPr lang="en-US" altLang="ja-JP" dirty="0"/>
              <a:t>(10 × 10)</a:t>
            </a:r>
            <a:endParaRPr dirty="0"/>
          </a:p>
        </p:txBody>
      </p:sp>
      <p:pic>
        <p:nvPicPr>
          <p:cNvPr id="3" name="図 2">
            <a:extLst>
              <a:ext uri="{FF2B5EF4-FFF2-40B4-BE49-F238E27FC236}">
                <a16:creationId xmlns:a16="http://schemas.microsoft.com/office/drawing/2014/main" id="{3BFB8289-0AD0-C2ED-2BE2-A69524360FBD}"/>
              </a:ext>
            </a:extLst>
          </p:cNvPr>
          <p:cNvPicPr>
            <a:picLocks noChangeAspect="1"/>
          </p:cNvPicPr>
          <p:nvPr/>
        </p:nvPicPr>
        <p:blipFill>
          <a:blip r:embed="rId2"/>
          <a:stretch>
            <a:fillRect/>
          </a:stretch>
        </p:blipFill>
        <p:spPr>
          <a:xfrm>
            <a:off x="2196122" y="6388987"/>
            <a:ext cx="5391902" cy="5487166"/>
          </a:xfrm>
          <a:prstGeom prst="rect">
            <a:avLst/>
          </a:prstGeom>
        </p:spPr>
      </p:pic>
      <p:sp>
        <p:nvSpPr>
          <p:cNvPr id="5" name="テキスト ボックス 4">
            <a:extLst>
              <a:ext uri="{FF2B5EF4-FFF2-40B4-BE49-F238E27FC236}">
                <a16:creationId xmlns:a16="http://schemas.microsoft.com/office/drawing/2014/main" id="{6574B64D-8363-BD0A-D026-AC1658D3FE75}"/>
              </a:ext>
            </a:extLst>
          </p:cNvPr>
          <p:cNvSpPr txBox="1"/>
          <p:nvPr/>
        </p:nvSpPr>
        <p:spPr>
          <a:xfrm>
            <a:off x="2196122" y="12429214"/>
            <a:ext cx="12190094"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dirty="0"/>
              <a:t>&lt;PIL.Image.Image image mode=RGB size=10x10 at 0x17D18F73A90&gt;</a:t>
            </a:r>
          </a:p>
        </p:txBody>
      </p:sp>
    </p:spTree>
    <p:extLst>
      <p:ext uri="{BB962C8B-B14F-4D97-AF65-F5344CB8AC3E}">
        <p14:creationId xmlns:p14="http://schemas.microsoft.com/office/powerpoint/2010/main" val="19838686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st4 = load_img('./test.jpg', color_mode='rgb',target_size=(10,10))…"/>
          <p:cNvSpPr txBox="1"/>
          <p:nvPr/>
        </p:nvSpPr>
        <p:spPr>
          <a:xfrm>
            <a:off x="2541717" y="2692311"/>
            <a:ext cx="10985380" cy="25955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sz="6000" dirty="0"/>
              <a:t>test2_img = </a:t>
            </a:r>
            <a:r>
              <a:rPr lang="en-US" sz="6000" dirty="0" err="1">
                <a:solidFill>
                  <a:srgbClr val="FF0000"/>
                </a:solidFill>
              </a:rPr>
              <a:t>img_to_array</a:t>
            </a:r>
            <a:r>
              <a:rPr lang="en-US" sz="6000" dirty="0"/>
              <a:t>(test2)</a:t>
            </a:r>
          </a:p>
          <a:p>
            <a:pPr algn="l">
              <a:defRPr sz="3600">
                <a:latin typeface="Arial"/>
                <a:ea typeface="Arial"/>
                <a:cs typeface="Arial"/>
                <a:sym typeface="Arial"/>
              </a:defRPr>
            </a:pPr>
            <a:r>
              <a:rPr lang="en-US" sz="6000" dirty="0"/>
              <a:t>print(test2_img)</a:t>
            </a:r>
          </a:p>
          <a:p>
            <a:pPr algn="l">
              <a:defRPr sz="3600">
                <a:latin typeface="Arial"/>
                <a:ea typeface="Arial"/>
                <a:cs typeface="Arial"/>
                <a:sym typeface="Arial"/>
              </a:defRPr>
            </a:pPr>
            <a:r>
              <a:rPr lang="en-US" sz="6000" dirty="0"/>
              <a:t>print(test2_img.shape)</a:t>
            </a:r>
            <a:endParaRPr sz="6000" dirty="0"/>
          </a:p>
        </p:txBody>
      </p:sp>
      <p:sp>
        <p:nvSpPr>
          <p:cNvPr id="476" name="10✖️10でRGBで読み込む"/>
          <p:cNvSpPr txBox="1"/>
          <p:nvPr/>
        </p:nvSpPr>
        <p:spPr>
          <a:xfrm>
            <a:off x="16667003" y="2810532"/>
            <a:ext cx="63094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画像データを配列に変換</a:t>
            </a:r>
            <a:endParaRPr dirty="0"/>
          </a:p>
        </p:txBody>
      </p:sp>
      <p:sp>
        <p:nvSpPr>
          <p:cNvPr id="480" name="画像の表示"/>
          <p:cNvSpPr txBox="1"/>
          <p:nvPr/>
        </p:nvSpPr>
        <p:spPr>
          <a:xfrm>
            <a:off x="18359771" y="3634108"/>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配列</a:t>
            </a:r>
            <a:r>
              <a:rPr dirty="0" err="1"/>
              <a:t>の表示</a:t>
            </a:r>
            <a:endParaRPr dirty="0"/>
          </a:p>
        </p:txBody>
      </p:sp>
      <p:sp>
        <p:nvSpPr>
          <p:cNvPr id="481" name="配列へ変換"/>
          <p:cNvSpPr txBox="1"/>
          <p:nvPr/>
        </p:nvSpPr>
        <p:spPr>
          <a:xfrm>
            <a:off x="18359774" y="4368782"/>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形状を表示</a:t>
            </a:r>
            <a:endParaRPr dirty="0"/>
          </a:p>
        </p:txBody>
      </p:sp>
      <p:pic>
        <p:nvPicPr>
          <p:cNvPr id="2" name="図 1">
            <a:extLst>
              <a:ext uri="{FF2B5EF4-FFF2-40B4-BE49-F238E27FC236}">
                <a16:creationId xmlns:a16="http://schemas.microsoft.com/office/drawing/2014/main" id="{33F203ED-7D17-9B42-E4DD-0EB9AD68D1EB}"/>
              </a:ext>
            </a:extLst>
          </p:cNvPr>
          <p:cNvPicPr>
            <a:picLocks noChangeAspect="1"/>
          </p:cNvPicPr>
          <p:nvPr/>
        </p:nvPicPr>
        <p:blipFill>
          <a:blip r:embed="rId2"/>
          <a:stretch>
            <a:fillRect/>
          </a:stretch>
        </p:blipFill>
        <p:spPr>
          <a:xfrm>
            <a:off x="2196122" y="6388987"/>
            <a:ext cx="5391902" cy="5487166"/>
          </a:xfrm>
          <a:prstGeom prst="rect">
            <a:avLst/>
          </a:prstGeom>
        </p:spPr>
      </p:pic>
      <p:sp>
        <p:nvSpPr>
          <p:cNvPr id="3" name="(10, 10, 1)の1は何を表しているか">
            <a:extLst>
              <a:ext uri="{FF2B5EF4-FFF2-40B4-BE49-F238E27FC236}">
                <a16:creationId xmlns:a16="http://schemas.microsoft.com/office/drawing/2014/main" id="{793AF5E1-E1AE-9729-68E4-76332330335E}"/>
              </a:ext>
            </a:extLst>
          </p:cNvPr>
          <p:cNvSpPr txBox="1"/>
          <p:nvPr/>
        </p:nvSpPr>
        <p:spPr>
          <a:xfrm>
            <a:off x="10227683" y="136789"/>
            <a:ext cx="343683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配列に変換</a:t>
            </a:r>
            <a:endParaRPr dirty="0"/>
          </a:p>
        </p:txBody>
      </p:sp>
    </p:spTree>
    <p:extLst>
      <p:ext uri="{BB962C8B-B14F-4D97-AF65-F5344CB8AC3E}">
        <p14:creationId xmlns:p14="http://schemas.microsoft.com/office/powerpoint/2010/main" val="4687276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230. 224. 208.]…"/>
          <p:cNvSpPr txBox="1"/>
          <p:nvPr/>
        </p:nvSpPr>
        <p:spPr>
          <a:xfrm>
            <a:off x="10252162" y="7037964"/>
            <a:ext cx="3274935" cy="5130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rPr lang="en-US" altLang="ja-JP" dirty="0"/>
              <a:t>[[[ 79. 116. 197.]</a:t>
            </a:r>
          </a:p>
          <a:p>
            <a:pPr algn="l">
              <a:defRPr sz="3300">
                <a:latin typeface="Arial"/>
                <a:ea typeface="Arial"/>
                <a:cs typeface="Arial"/>
                <a:sym typeface="Arial"/>
              </a:defRPr>
            </a:pPr>
            <a:r>
              <a:rPr lang="en-US" altLang="ja-JP" dirty="0"/>
              <a:t>  [ 76. 113. 194.]</a:t>
            </a:r>
          </a:p>
          <a:p>
            <a:pPr algn="l">
              <a:defRPr sz="3300">
                <a:latin typeface="Arial"/>
                <a:ea typeface="Arial"/>
                <a:cs typeface="Arial"/>
                <a:sym typeface="Arial"/>
              </a:defRPr>
            </a:pPr>
            <a:r>
              <a:rPr lang="en-US" altLang="ja-JP" dirty="0"/>
              <a:t>  [ 71. 109. 190.]</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[ 76. 113. 194.]]</a:t>
            </a:r>
          </a:p>
          <a:p>
            <a:pPr algn="l">
              <a:defRPr sz="3300">
                <a:latin typeface="Arial"/>
                <a:ea typeface="Arial"/>
                <a:cs typeface="Arial"/>
                <a:sym typeface="Arial"/>
              </a:defRPr>
            </a:pPr>
            <a:r>
              <a:rPr lang="ja-JP" altLang="en-US" dirty="0"/>
              <a:t>　　</a:t>
            </a:r>
            <a:r>
              <a:rPr dirty="0"/>
              <a:t>　：</a:t>
            </a:r>
          </a:p>
        </p:txBody>
      </p:sp>
      <p:sp>
        <p:nvSpPr>
          <p:cNvPr id="479" name="(10, 10, 3)"/>
          <p:cNvSpPr txBox="1"/>
          <p:nvPr/>
        </p:nvSpPr>
        <p:spPr>
          <a:xfrm>
            <a:off x="16027024" y="9603025"/>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(10, 10, 3)</a:t>
            </a:r>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10227683" y="136789"/>
            <a:ext cx="343683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配列に変換</a:t>
            </a:r>
            <a:endParaRPr dirty="0"/>
          </a:p>
        </p:txBody>
      </p:sp>
      <p:sp>
        <p:nvSpPr>
          <p:cNvPr id="11" name="test4 = load_img('./test.jpg', color_mode='rgb',target_size=(10,10))…">
            <a:extLst>
              <a:ext uri="{FF2B5EF4-FFF2-40B4-BE49-F238E27FC236}">
                <a16:creationId xmlns:a16="http://schemas.microsoft.com/office/drawing/2014/main" id="{AE3B8CFD-B768-47A4-8C48-A7138349FC82}"/>
              </a:ext>
            </a:extLst>
          </p:cNvPr>
          <p:cNvSpPr txBox="1"/>
          <p:nvPr/>
        </p:nvSpPr>
        <p:spPr>
          <a:xfrm>
            <a:off x="2541717" y="2692311"/>
            <a:ext cx="10985380" cy="25955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sz="6000" dirty="0"/>
              <a:t>test2_img = </a:t>
            </a:r>
            <a:r>
              <a:rPr lang="en-US" sz="6000" dirty="0" err="1"/>
              <a:t>img_to_array</a:t>
            </a:r>
            <a:r>
              <a:rPr lang="en-US" sz="6000" dirty="0"/>
              <a:t>(test2)</a:t>
            </a:r>
          </a:p>
          <a:p>
            <a:pPr algn="l">
              <a:defRPr sz="3600">
                <a:latin typeface="Arial"/>
                <a:ea typeface="Arial"/>
                <a:cs typeface="Arial"/>
                <a:sym typeface="Arial"/>
              </a:defRPr>
            </a:pPr>
            <a:r>
              <a:rPr lang="en-US" sz="6000" dirty="0"/>
              <a:t>print(test2_img)</a:t>
            </a:r>
          </a:p>
          <a:p>
            <a:pPr algn="l">
              <a:defRPr sz="3600">
                <a:latin typeface="Arial"/>
                <a:ea typeface="Arial"/>
                <a:cs typeface="Arial"/>
                <a:sym typeface="Arial"/>
              </a:defRPr>
            </a:pPr>
            <a:r>
              <a:rPr lang="en-US" sz="6000" dirty="0"/>
              <a:t>print(test2_img.shape)</a:t>
            </a:r>
            <a:endParaRPr sz="6000" dirty="0"/>
          </a:p>
        </p:txBody>
      </p:sp>
      <p:sp>
        <p:nvSpPr>
          <p:cNvPr id="13" name="10✖️10でRGBで読み込む">
            <a:extLst>
              <a:ext uri="{FF2B5EF4-FFF2-40B4-BE49-F238E27FC236}">
                <a16:creationId xmlns:a16="http://schemas.microsoft.com/office/drawing/2014/main" id="{51534480-4006-41F8-B8C6-FA42D7E859CD}"/>
              </a:ext>
            </a:extLst>
          </p:cNvPr>
          <p:cNvSpPr txBox="1"/>
          <p:nvPr/>
        </p:nvSpPr>
        <p:spPr>
          <a:xfrm>
            <a:off x="16667003" y="2810532"/>
            <a:ext cx="63094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画像データを配列に変換</a:t>
            </a:r>
            <a:endParaRPr dirty="0"/>
          </a:p>
        </p:txBody>
      </p:sp>
      <p:sp>
        <p:nvSpPr>
          <p:cNvPr id="14" name="画像の表示">
            <a:extLst>
              <a:ext uri="{FF2B5EF4-FFF2-40B4-BE49-F238E27FC236}">
                <a16:creationId xmlns:a16="http://schemas.microsoft.com/office/drawing/2014/main" id="{E9D4A2D9-7E6D-47E9-B950-48A5C9B1C596}"/>
              </a:ext>
            </a:extLst>
          </p:cNvPr>
          <p:cNvSpPr txBox="1"/>
          <p:nvPr/>
        </p:nvSpPr>
        <p:spPr>
          <a:xfrm>
            <a:off x="18359771" y="3634108"/>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配列</a:t>
            </a:r>
            <a:r>
              <a:rPr dirty="0" err="1"/>
              <a:t>の表示</a:t>
            </a:r>
            <a:endParaRPr dirty="0"/>
          </a:p>
        </p:txBody>
      </p:sp>
      <p:sp>
        <p:nvSpPr>
          <p:cNvPr id="15" name="配列へ変換">
            <a:extLst>
              <a:ext uri="{FF2B5EF4-FFF2-40B4-BE49-F238E27FC236}">
                <a16:creationId xmlns:a16="http://schemas.microsoft.com/office/drawing/2014/main" id="{E63F04A7-6F26-401C-A2AD-301B5F36720A}"/>
              </a:ext>
            </a:extLst>
          </p:cNvPr>
          <p:cNvSpPr txBox="1"/>
          <p:nvPr/>
        </p:nvSpPr>
        <p:spPr>
          <a:xfrm>
            <a:off x="18359774" y="4368782"/>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形状を表示</a:t>
            </a:r>
            <a:endParaRPr dirty="0"/>
          </a:p>
        </p:txBody>
      </p:sp>
      <p:pic>
        <p:nvPicPr>
          <p:cNvPr id="2" name="図 1">
            <a:extLst>
              <a:ext uri="{FF2B5EF4-FFF2-40B4-BE49-F238E27FC236}">
                <a16:creationId xmlns:a16="http://schemas.microsoft.com/office/drawing/2014/main" id="{84CBDFB7-AB54-9F08-4A47-C0E14342291A}"/>
              </a:ext>
            </a:extLst>
          </p:cNvPr>
          <p:cNvPicPr>
            <a:picLocks noChangeAspect="1"/>
          </p:cNvPicPr>
          <p:nvPr/>
        </p:nvPicPr>
        <p:blipFill>
          <a:blip r:embed="rId2"/>
          <a:stretch>
            <a:fillRect/>
          </a:stretch>
        </p:blipFill>
        <p:spPr>
          <a:xfrm>
            <a:off x="2196122" y="6388987"/>
            <a:ext cx="5391902" cy="5487166"/>
          </a:xfrm>
          <a:prstGeom prst="rect">
            <a:avLst/>
          </a:prstGeom>
        </p:spPr>
      </p:pic>
    </p:spTree>
    <p:extLst>
      <p:ext uri="{BB962C8B-B14F-4D97-AF65-F5344CB8AC3E}">
        <p14:creationId xmlns:p14="http://schemas.microsoft.com/office/powerpoint/2010/main" val="1397267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肺のレントゲン画像で深層学習"/>
          <p:cNvSpPr txBox="1"/>
          <p:nvPr/>
        </p:nvSpPr>
        <p:spPr>
          <a:xfrm>
            <a:off x="7433246" y="666598"/>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pic>
        <p:nvPicPr>
          <p:cNvPr id="7" name="図 6">
            <a:extLst>
              <a:ext uri="{FF2B5EF4-FFF2-40B4-BE49-F238E27FC236}">
                <a16:creationId xmlns:a16="http://schemas.microsoft.com/office/drawing/2014/main" id="{E2965947-59C8-4332-9AB0-2953D9F4D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5041" y="4497347"/>
            <a:ext cx="7454630" cy="7337235"/>
          </a:xfrm>
          <a:prstGeom prst="rect">
            <a:avLst/>
          </a:prstGeom>
        </p:spPr>
      </p:pic>
      <p:pic>
        <p:nvPicPr>
          <p:cNvPr id="9" name="図 8">
            <a:extLst>
              <a:ext uri="{FF2B5EF4-FFF2-40B4-BE49-F238E27FC236}">
                <a16:creationId xmlns:a16="http://schemas.microsoft.com/office/drawing/2014/main" id="{ED1E2B30-230E-4C89-815F-79D342C25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078" y="4438650"/>
            <a:ext cx="7454630" cy="7454630"/>
          </a:xfrm>
          <a:prstGeom prst="rect">
            <a:avLst/>
          </a:prstGeom>
        </p:spPr>
      </p:pic>
      <p:sp>
        <p:nvSpPr>
          <p:cNvPr id="21" name="肺のレントゲン画像で深層学習">
            <a:extLst>
              <a:ext uri="{FF2B5EF4-FFF2-40B4-BE49-F238E27FC236}">
                <a16:creationId xmlns:a16="http://schemas.microsoft.com/office/drawing/2014/main" id="{2DC16D8C-DE85-4525-B861-FB0BD79AA163}"/>
              </a:ext>
            </a:extLst>
          </p:cNvPr>
          <p:cNvSpPr txBox="1"/>
          <p:nvPr/>
        </p:nvSpPr>
        <p:spPr>
          <a:xfrm>
            <a:off x="6702278" y="3164753"/>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健康</a:t>
            </a:r>
            <a:endParaRPr dirty="0"/>
          </a:p>
        </p:txBody>
      </p:sp>
      <p:sp>
        <p:nvSpPr>
          <p:cNvPr id="22" name="肺のレントゲン画像で深層学習">
            <a:extLst>
              <a:ext uri="{FF2B5EF4-FFF2-40B4-BE49-F238E27FC236}">
                <a16:creationId xmlns:a16="http://schemas.microsoft.com/office/drawing/2014/main" id="{A78135D4-38FC-4572-AD8B-447AF67AB417}"/>
              </a:ext>
            </a:extLst>
          </p:cNvPr>
          <p:cNvSpPr txBox="1"/>
          <p:nvPr/>
        </p:nvSpPr>
        <p:spPr>
          <a:xfrm>
            <a:off x="17263273" y="3164753"/>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肺炎</a:t>
            </a:r>
            <a:endParaRPr dirty="0"/>
          </a:p>
        </p:txBody>
      </p:sp>
    </p:spTree>
    <p:extLst>
      <p:ext uri="{BB962C8B-B14F-4D97-AF65-F5344CB8AC3E}">
        <p14:creationId xmlns:p14="http://schemas.microsoft.com/office/powerpoint/2010/main" val="21685927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 2)の次の5行をコピーしよう"/>
          <p:cNvSpPr txBox="1"/>
          <p:nvPr/>
        </p:nvSpPr>
        <p:spPr>
          <a:xfrm>
            <a:off x="7024873" y="136789"/>
            <a:ext cx="984243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白黒</a:t>
            </a:r>
            <a:r>
              <a:rPr lang="en-US" altLang="ja-JP" dirty="0"/>
              <a:t>(</a:t>
            </a:r>
            <a:r>
              <a:rPr lang="ja-JP" altLang="en-US" dirty="0"/>
              <a:t>グレースケール</a:t>
            </a:r>
            <a:r>
              <a:rPr lang="en-US" altLang="ja-JP" dirty="0"/>
              <a:t>)</a:t>
            </a:r>
            <a:r>
              <a:rPr lang="ja-JP" altLang="en-US" dirty="0"/>
              <a:t>で読み込む</a:t>
            </a:r>
            <a:endParaRPr dirty="0"/>
          </a:p>
        </p:txBody>
      </p:sp>
      <p:sp>
        <p:nvSpPr>
          <p:cNvPr id="466" name="test3 = load_img('./test.jpg',color_mode='grayscale',target_size=(10,10))…"/>
          <p:cNvSpPr txBox="1"/>
          <p:nvPr/>
        </p:nvSpPr>
        <p:spPr>
          <a:xfrm>
            <a:off x="4216122" y="1448597"/>
            <a:ext cx="16836340" cy="464537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lang="en-US" dirty="0"/>
              <a:t>test3 = </a:t>
            </a:r>
            <a:r>
              <a:rPr lang="en-US" dirty="0" err="1"/>
              <a:t>load_img</a:t>
            </a:r>
            <a:r>
              <a:rPr lang="en-US" dirty="0"/>
              <a:t>('./test.jpg',</a:t>
            </a:r>
            <a:r>
              <a:rPr lang="en-US" dirty="0" err="1"/>
              <a:t>color_mode</a:t>
            </a:r>
            <a:r>
              <a:rPr lang="en-US" dirty="0"/>
              <a:t>='</a:t>
            </a:r>
            <a:r>
              <a:rPr lang="en-US" dirty="0">
                <a:solidFill>
                  <a:srgbClr val="FF0000"/>
                </a:solidFill>
              </a:rPr>
              <a:t>grayscale</a:t>
            </a:r>
            <a:r>
              <a:rPr lang="en-US" dirty="0"/>
              <a:t>',</a:t>
            </a:r>
            <a:r>
              <a:rPr lang="en-US" dirty="0" err="1"/>
              <a:t>target_size</a:t>
            </a:r>
            <a:r>
              <a:rPr lang="en-US" dirty="0"/>
              <a:t>=(10,10))</a:t>
            </a:r>
          </a:p>
          <a:p>
            <a:pPr algn="l">
              <a:defRPr sz="4100">
                <a:latin typeface="Arial"/>
                <a:ea typeface="Arial"/>
                <a:cs typeface="Arial"/>
                <a:sym typeface="Arial"/>
              </a:defRPr>
            </a:pPr>
            <a:r>
              <a:rPr lang="en-US" dirty="0" err="1"/>
              <a:t>plt.imshow</a:t>
            </a:r>
            <a:r>
              <a:rPr lang="en-US" dirty="0"/>
              <a:t>(test3)</a:t>
            </a:r>
          </a:p>
          <a:p>
            <a:pPr algn="l">
              <a:defRPr sz="4100">
                <a:latin typeface="Arial"/>
                <a:ea typeface="Arial"/>
                <a:cs typeface="Arial"/>
                <a:sym typeface="Arial"/>
              </a:defRPr>
            </a:pPr>
            <a:r>
              <a:rPr lang="en-US" dirty="0" err="1"/>
              <a:t>plt.gray</a:t>
            </a:r>
            <a:r>
              <a:rPr lang="en-US" dirty="0"/>
              <a:t>()</a:t>
            </a:r>
          </a:p>
          <a:p>
            <a:pPr algn="l">
              <a:defRPr sz="4100">
                <a:latin typeface="Arial"/>
                <a:ea typeface="Arial"/>
                <a:cs typeface="Arial"/>
                <a:sym typeface="Arial"/>
              </a:defRPr>
            </a:pPr>
            <a:r>
              <a:rPr lang="en-US" dirty="0" err="1"/>
              <a:t>plt.show</a:t>
            </a:r>
            <a:r>
              <a:rPr lang="en-US" dirty="0"/>
              <a:t>()</a:t>
            </a:r>
          </a:p>
          <a:p>
            <a:pPr algn="l">
              <a:defRPr sz="4100">
                <a:latin typeface="Arial"/>
                <a:ea typeface="Arial"/>
                <a:cs typeface="Arial"/>
                <a:sym typeface="Arial"/>
              </a:defRPr>
            </a:pPr>
            <a:r>
              <a:rPr lang="en-US" dirty="0"/>
              <a:t>print(test3)</a:t>
            </a:r>
          </a:p>
          <a:p>
            <a:pPr algn="l">
              <a:defRPr sz="4100">
                <a:latin typeface="Arial"/>
                <a:ea typeface="Arial"/>
                <a:cs typeface="Arial"/>
                <a:sym typeface="Arial"/>
              </a:defRPr>
            </a:pPr>
            <a:r>
              <a:rPr lang="en-US" dirty="0"/>
              <a:t>test3_img = </a:t>
            </a:r>
            <a:r>
              <a:rPr lang="en-US" dirty="0" err="1"/>
              <a:t>img_to_array</a:t>
            </a:r>
            <a:r>
              <a:rPr lang="en-US" dirty="0"/>
              <a:t>(test3)</a:t>
            </a:r>
          </a:p>
          <a:p>
            <a:pPr algn="l">
              <a:defRPr sz="4100">
                <a:latin typeface="Arial"/>
                <a:ea typeface="Arial"/>
                <a:cs typeface="Arial"/>
                <a:sym typeface="Arial"/>
              </a:defRPr>
            </a:pPr>
            <a:r>
              <a:rPr lang="en-US" dirty="0"/>
              <a:t>print(test3_img)</a:t>
            </a:r>
          </a:p>
          <a:p>
            <a:pPr algn="l">
              <a:defRPr sz="4100">
                <a:latin typeface="Arial"/>
                <a:ea typeface="Arial"/>
                <a:cs typeface="Arial"/>
                <a:sym typeface="Arial"/>
              </a:defRPr>
            </a:pPr>
            <a:r>
              <a:rPr lang="en-US" dirty="0"/>
              <a:t>print(test3_img.shape)</a:t>
            </a:r>
            <a:endParaRPr dirty="0"/>
          </a:p>
        </p:txBody>
      </p:sp>
      <p:sp>
        <p:nvSpPr>
          <p:cNvPr id="467" name="In"/>
          <p:cNvSpPr txBox="1"/>
          <p:nvPr/>
        </p:nvSpPr>
        <p:spPr>
          <a:xfrm>
            <a:off x="1290969" y="3027979"/>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test3 = load_img('./test.jpg',color_mode='grayscale',target_size=(10,10))…"/>
          <p:cNvSpPr txBox="1"/>
          <p:nvPr/>
        </p:nvSpPr>
        <p:spPr>
          <a:xfrm>
            <a:off x="4216122" y="1448597"/>
            <a:ext cx="16836340" cy="464537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lang="en-US" dirty="0"/>
              <a:t>test3 = </a:t>
            </a:r>
            <a:r>
              <a:rPr lang="en-US" dirty="0" err="1"/>
              <a:t>load_img</a:t>
            </a:r>
            <a:r>
              <a:rPr lang="en-US" dirty="0"/>
              <a:t>('./test.jpg',</a:t>
            </a:r>
            <a:r>
              <a:rPr lang="en-US" dirty="0" err="1"/>
              <a:t>color_mode</a:t>
            </a:r>
            <a:r>
              <a:rPr lang="en-US" dirty="0"/>
              <a:t>='grayscale',</a:t>
            </a:r>
            <a:r>
              <a:rPr lang="en-US" dirty="0" err="1"/>
              <a:t>target_size</a:t>
            </a:r>
            <a:r>
              <a:rPr lang="en-US" dirty="0"/>
              <a:t>=(10,10))</a:t>
            </a:r>
          </a:p>
          <a:p>
            <a:pPr algn="l">
              <a:defRPr sz="4100">
                <a:latin typeface="Arial"/>
                <a:ea typeface="Arial"/>
                <a:cs typeface="Arial"/>
                <a:sym typeface="Arial"/>
              </a:defRPr>
            </a:pPr>
            <a:r>
              <a:rPr lang="en-US" dirty="0" err="1"/>
              <a:t>plt.imshow</a:t>
            </a:r>
            <a:r>
              <a:rPr lang="en-US" dirty="0"/>
              <a:t>(test3)</a:t>
            </a:r>
          </a:p>
          <a:p>
            <a:pPr algn="l">
              <a:defRPr sz="4100">
                <a:latin typeface="Arial"/>
                <a:ea typeface="Arial"/>
                <a:cs typeface="Arial"/>
                <a:sym typeface="Arial"/>
              </a:defRPr>
            </a:pPr>
            <a:r>
              <a:rPr lang="en-US" dirty="0" err="1"/>
              <a:t>plt.gray</a:t>
            </a:r>
            <a:r>
              <a:rPr lang="en-US" dirty="0"/>
              <a:t>()</a:t>
            </a:r>
          </a:p>
          <a:p>
            <a:pPr algn="l">
              <a:defRPr sz="4100">
                <a:latin typeface="Arial"/>
                <a:ea typeface="Arial"/>
                <a:cs typeface="Arial"/>
                <a:sym typeface="Arial"/>
              </a:defRPr>
            </a:pPr>
            <a:r>
              <a:rPr lang="en-US" dirty="0" err="1"/>
              <a:t>plt.show</a:t>
            </a:r>
            <a:r>
              <a:rPr lang="en-US" dirty="0"/>
              <a:t>()</a:t>
            </a:r>
          </a:p>
          <a:p>
            <a:pPr algn="l">
              <a:defRPr sz="4100">
                <a:latin typeface="Arial"/>
                <a:ea typeface="Arial"/>
                <a:cs typeface="Arial"/>
                <a:sym typeface="Arial"/>
              </a:defRPr>
            </a:pPr>
            <a:r>
              <a:rPr lang="en-US" dirty="0"/>
              <a:t>print(test3)</a:t>
            </a:r>
          </a:p>
          <a:p>
            <a:pPr algn="l">
              <a:defRPr sz="4100">
                <a:latin typeface="Arial"/>
                <a:ea typeface="Arial"/>
                <a:cs typeface="Arial"/>
                <a:sym typeface="Arial"/>
              </a:defRPr>
            </a:pPr>
            <a:r>
              <a:rPr lang="en-US" dirty="0"/>
              <a:t>test3_img = </a:t>
            </a:r>
            <a:r>
              <a:rPr lang="en-US" dirty="0" err="1"/>
              <a:t>img_to_array</a:t>
            </a:r>
            <a:r>
              <a:rPr lang="en-US" dirty="0"/>
              <a:t>(test3)</a:t>
            </a:r>
          </a:p>
          <a:p>
            <a:pPr algn="l">
              <a:defRPr sz="4100">
                <a:latin typeface="Arial"/>
                <a:ea typeface="Arial"/>
                <a:cs typeface="Arial"/>
                <a:sym typeface="Arial"/>
              </a:defRPr>
            </a:pPr>
            <a:r>
              <a:rPr lang="en-US" dirty="0"/>
              <a:t>print(test3_img)</a:t>
            </a:r>
          </a:p>
          <a:p>
            <a:pPr algn="l">
              <a:defRPr sz="4100">
                <a:latin typeface="Arial"/>
                <a:ea typeface="Arial"/>
                <a:cs typeface="Arial"/>
                <a:sym typeface="Arial"/>
              </a:defRPr>
            </a:pPr>
            <a:r>
              <a:rPr lang="en-US" dirty="0"/>
              <a:t>print(test3_img.shape)</a:t>
            </a:r>
            <a:endParaRPr dirty="0"/>
          </a:p>
        </p:txBody>
      </p:sp>
      <p:sp>
        <p:nvSpPr>
          <p:cNvPr id="467" name="In"/>
          <p:cNvSpPr txBox="1"/>
          <p:nvPr/>
        </p:nvSpPr>
        <p:spPr>
          <a:xfrm>
            <a:off x="1290969" y="3027979"/>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468" name="Out"/>
          <p:cNvSpPr txBox="1"/>
          <p:nvPr/>
        </p:nvSpPr>
        <p:spPr>
          <a:xfrm>
            <a:off x="1290969" y="6486348"/>
            <a:ext cx="1035454"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Out</a:t>
            </a:r>
          </a:p>
        </p:txBody>
      </p:sp>
      <p:sp>
        <p:nvSpPr>
          <p:cNvPr id="469" name="10✖️10の解像度に変更された…"/>
          <p:cNvSpPr txBox="1"/>
          <p:nvPr/>
        </p:nvSpPr>
        <p:spPr>
          <a:xfrm>
            <a:off x="17022574" y="9016347"/>
            <a:ext cx="4390625"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latin typeface="Arial"/>
                <a:ea typeface="Arial"/>
                <a:cs typeface="Arial"/>
                <a:sym typeface="Arial"/>
              </a:defRPr>
            </a:pPr>
            <a:r>
              <a:rPr dirty="0"/>
              <a:t>10✖️10の解像度</a:t>
            </a:r>
          </a:p>
        </p:txBody>
      </p:sp>
      <p:sp>
        <p:nvSpPr>
          <p:cNvPr id="471" name="グレースケール(grayscale)は白黒"/>
          <p:cNvSpPr txBox="1"/>
          <p:nvPr/>
        </p:nvSpPr>
        <p:spPr>
          <a:xfrm>
            <a:off x="15037966" y="11148343"/>
            <a:ext cx="8359843"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グレースケール(grayscale)は白黒</a:t>
            </a:r>
          </a:p>
        </p:txBody>
      </p:sp>
      <p:pic>
        <p:nvPicPr>
          <p:cNvPr id="3" name="図 2">
            <a:extLst>
              <a:ext uri="{FF2B5EF4-FFF2-40B4-BE49-F238E27FC236}">
                <a16:creationId xmlns:a16="http://schemas.microsoft.com/office/drawing/2014/main" id="{45695E99-E6E8-8A94-EB1A-3BD2B08A5684}"/>
              </a:ext>
            </a:extLst>
          </p:cNvPr>
          <p:cNvPicPr>
            <a:picLocks noChangeAspect="1"/>
          </p:cNvPicPr>
          <p:nvPr/>
        </p:nvPicPr>
        <p:blipFill>
          <a:blip r:embed="rId2"/>
          <a:stretch>
            <a:fillRect/>
          </a:stretch>
        </p:blipFill>
        <p:spPr>
          <a:xfrm>
            <a:off x="4765853" y="6376103"/>
            <a:ext cx="5806898" cy="5891300"/>
          </a:xfrm>
          <a:prstGeom prst="rect">
            <a:avLst/>
          </a:prstGeom>
        </p:spPr>
      </p:pic>
      <p:sp>
        <p:nvSpPr>
          <p:cNvPr id="5" name="テキスト ボックス 4">
            <a:extLst>
              <a:ext uri="{FF2B5EF4-FFF2-40B4-BE49-F238E27FC236}">
                <a16:creationId xmlns:a16="http://schemas.microsoft.com/office/drawing/2014/main" id="{4CFA0497-FE6C-46A2-9209-AAC31F4BF694}"/>
              </a:ext>
            </a:extLst>
          </p:cNvPr>
          <p:cNvSpPr txBox="1"/>
          <p:nvPr/>
        </p:nvSpPr>
        <p:spPr>
          <a:xfrm>
            <a:off x="2847872" y="12429214"/>
            <a:ext cx="12190094"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dirty="0"/>
              <a:t>&lt;PIL.Image.Image image mode=L size=10x10 at 0x17D1F8E5040&gt;</a:t>
            </a:r>
          </a:p>
        </p:txBody>
      </p:sp>
      <p:sp>
        <p:nvSpPr>
          <p:cNvPr id="2" name="# 2)の次の5行をコピーしよう">
            <a:extLst>
              <a:ext uri="{FF2B5EF4-FFF2-40B4-BE49-F238E27FC236}">
                <a16:creationId xmlns:a16="http://schemas.microsoft.com/office/drawing/2014/main" id="{5E8856F0-3017-C815-4979-9719B3056D12}"/>
              </a:ext>
            </a:extLst>
          </p:cNvPr>
          <p:cNvSpPr txBox="1"/>
          <p:nvPr/>
        </p:nvSpPr>
        <p:spPr>
          <a:xfrm>
            <a:off x="7024873" y="136789"/>
            <a:ext cx="984243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白黒</a:t>
            </a:r>
            <a:r>
              <a:rPr lang="en-US" altLang="ja-JP" dirty="0"/>
              <a:t>(</a:t>
            </a:r>
            <a:r>
              <a:rPr lang="ja-JP" altLang="en-US" dirty="0"/>
              <a:t>グレースケール</a:t>
            </a:r>
            <a:r>
              <a:rPr lang="en-US" altLang="ja-JP" dirty="0"/>
              <a:t>)</a:t>
            </a:r>
            <a:r>
              <a:rPr lang="ja-JP" altLang="en-US" dirty="0"/>
              <a:t>で読み込む</a:t>
            </a:r>
            <a:endParaRPr dirty="0"/>
          </a:p>
        </p:txBody>
      </p:sp>
    </p:spTree>
    <p:extLst>
      <p:ext uri="{BB962C8B-B14F-4D97-AF65-F5344CB8AC3E}">
        <p14:creationId xmlns:p14="http://schemas.microsoft.com/office/powerpoint/2010/main" val="138410299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89" name="[[[224.]…"/>
          <p:cNvSpPr txBox="1"/>
          <p:nvPr/>
        </p:nvSpPr>
        <p:spPr>
          <a:xfrm>
            <a:off x="9262945" y="2110548"/>
            <a:ext cx="1511632" cy="5130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rPr lang="en-US" altLang="ja-JP" dirty="0"/>
              <a:t>[[[114.]</a:t>
            </a:r>
          </a:p>
          <a:p>
            <a:pPr algn="l">
              <a:defRPr sz="3300">
                <a:latin typeface="Arial"/>
                <a:ea typeface="Arial"/>
                <a:cs typeface="Arial"/>
                <a:sym typeface="Arial"/>
              </a:defRPr>
            </a:pPr>
            <a:r>
              <a:rPr lang="en-US" altLang="ja-JP" dirty="0"/>
              <a:t>  [111.]</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[111.]]</a:t>
            </a:r>
          </a:p>
          <a:p>
            <a:pPr algn="l">
              <a:defRPr sz="3300">
                <a:latin typeface="Arial"/>
                <a:ea typeface="Arial"/>
                <a:cs typeface="Arial"/>
                <a:sym typeface="Arial"/>
              </a:defRPr>
            </a:pPr>
            <a:r>
              <a:rPr lang="ja-JP" altLang="en-US" dirty="0"/>
              <a:t>　</a:t>
            </a:r>
            <a:r>
              <a:rPr dirty="0"/>
              <a:t>：　</a:t>
            </a:r>
          </a:p>
        </p:txBody>
      </p:sp>
      <p:sp>
        <p:nvSpPr>
          <p:cNvPr id="490" name="(10, 10, 1)"/>
          <p:cNvSpPr txBox="1"/>
          <p:nvPr/>
        </p:nvSpPr>
        <p:spPr>
          <a:xfrm>
            <a:off x="13947821" y="4216794"/>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(10, 10, 1)</a:t>
            </a:r>
          </a:p>
        </p:txBody>
      </p:sp>
      <p:sp>
        <p:nvSpPr>
          <p:cNvPr id="492" name="四角形"/>
          <p:cNvSpPr/>
          <p:nvPr/>
        </p:nvSpPr>
        <p:spPr>
          <a:xfrm>
            <a:off x="922646" y="1834598"/>
            <a:ext cx="16985636"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7513495" y="90365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a:t>
            </a:r>
            <a:r>
              <a:rPr lang="ja-JP" altLang="en-US" sz="3200" dirty="0">
                <a:solidFill>
                  <a:srgbClr val="FF0000"/>
                </a:solidFill>
              </a:rPr>
              <a:t>[[114.]  [111.]  [107.]  [107.]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3144500" y="8229875"/>
            <a:ext cx="345186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solidFill>
                <a:srgbClr val="FF0000"/>
              </a:solidFill>
            </a:endParaRP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3" name="正方形/長方形 12">
            <a:extLst>
              <a:ext uri="{FF2B5EF4-FFF2-40B4-BE49-F238E27FC236}">
                <a16:creationId xmlns:a16="http://schemas.microsoft.com/office/drawing/2014/main" id="{09C45185-3E9F-175C-6F9C-93818EA0DA44}"/>
              </a:ext>
            </a:extLst>
          </p:cNvPr>
          <p:cNvSpPr/>
          <p:nvPr/>
        </p:nvSpPr>
        <p:spPr>
          <a:xfrm>
            <a:off x="2320290" y="2103120"/>
            <a:ext cx="478917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276370B2-33F4-B0C6-FCEE-BE856493D4FC}"/>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3353447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[[114.]  [111.]  [107.]  [107.]  [107.]  [104.]  [104.]  [104.]  [107.]  [111.]]</a:t>
            </a:r>
          </a:p>
          <a:p>
            <a:pPr algn="l"/>
            <a:r>
              <a:rPr lang="ja-JP" altLang="en-US" sz="3200" dirty="0"/>
              <a:t>  </a:t>
            </a:r>
            <a:r>
              <a:rPr lang="ja-JP" altLang="en-US" sz="3200" dirty="0">
                <a:solidFill>
                  <a:srgbClr val="FF0000"/>
                </a:solidFill>
              </a:rPr>
              <a:t>[[128.]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 name="正方形/長方形 3">
            <a:extLst>
              <a:ext uri="{FF2B5EF4-FFF2-40B4-BE49-F238E27FC236}">
                <a16:creationId xmlns:a16="http://schemas.microsoft.com/office/drawing/2014/main" id="{E3A8DB15-BF06-DBF6-8950-05FABBE86B61}"/>
              </a:ext>
            </a:extLst>
          </p:cNvPr>
          <p:cNvSpPr/>
          <p:nvPr/>
        </p:nvSpPr>
        <p:spPr>
          <a:xfrm>
            <a:off x="2320290" y="2594610"/>
            <a:ext cx="478917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テキスト ボックス 4">
            <a:extLst>
              <a:ext uri="{FF2B5EF4-FFF2-40B4-BE49-F238E27FC236}">
                <a16:creationId xmlns:a16="http://schemas.microsoft.com/office/drawing/2014/main" id="{8BDBA41F-30BC-AE87-3669-AEFA73EA6B42}"/>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54714389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[[114.]  [111.]  [107.]  [107.]  [107.]  [104.]  [104.]  [104.]  [107.]  [111.]]</a:t>
            </a:r>
          </a:p>
          <a:p>
            <a:pPr algn="l"/>
            <a:r>
              <a:rPr lang="ja-JP" altLang="en-US" sz="3200" dirty="0"/>
              <a:t>  [[128.]  [121.]  [121.]  [121.]  [118.]  [118.]  [118.]  [118.]  [121.]  [125.]]</a:t>
            </a:r>
          </a:p>
          <a:p>
            <a:pPr algn="l"/>
            <a:r>
              <a:rPr lang="ja-JP" altLang="en-US" sz="3200" dirty="0"/>
              <a:t>  </a:t>
            </a:r>
            <a:r>
              <a:rPr lang="ja-JP" altLang="en-US" sz="3200" dirty="0">
                <a:solidFill>
                  <a:srgbClr val="FF0000"/>
                </a:solidFill>
              </a:rPr>
              <a:t>[[139.]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 name="正方形/長方形 3">
            <a:extLst>
              <a:ext uri="{FF2B5EF4-FFF2-40B4-BE49-F238E27FC236}">
                <a16:creationId xmlns:a16="http://schemas.microsoft.com/office/drawing/2014/main" id="{BF4CCD06-0960-C358-1F30-0AF5F1722512}"/>
              </a:ext>
            </a:extLst>
          </p:cNvPr>
          <p:cNvSpPr/>
          <p:nvPr/>
        </p:nvSpPr>
        <p:spPr>
          <a:xfrm>
            <a:off x="2320290" y="3074670"/>
            <a:ext cx="478917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テキスト ボックス 4">
            <a:extLst>
              <a:ext uri="{FF2B5EF4-FFF2-40B4-BE49-F238E27FC236}">
                <a16:creationId xmlns:a16="http://schemas.microsoft.com/office/drawing/2014/main" id="{108620DA-CA73-09D9-0D4A-5075A3F0777E}"/>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15831039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[[114.]  [111.]  [107.]  [107.]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solidFill>
                  <a:srgbClr val="FF0000"/>
                </a:solidFill>
              </a:rPr>
              <a:t>  [[103.]  [142.]  [137.]  [122.]  [ 71.]   [ 18.]   [ 67.]   [219.]  [169.]   [ 16.]] </a:t>
            </a:r>
            <a:r>
              <a:rPr lang="ja-JP" altLang="en-US" sz="3200" dirty="0"/>
              <a:t>]</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 name="正方形/長方形 3">
            <a:extLst>
              <a:ext uri="{FF2B5EF4-FFF2-40B4-BE49-F238E27FC236}">
                <a16:creationId xmlns:a16="http://schemas.microsoft.com/office/drawing/2014/main" id="{1D84490E-C080-4AA7-CCCF-80E3BCDD1910}"/>
              </a:ext>
            </a:extLst>
          </p:cNvPr>
          <p:cNvSpPr/>
          <p:nvPr/>
        </p:nvSpPr>
        <p:spPr>
          <a:xfrm>
            <a:off x="2320290" y="6457950"/>
            <a:ext cx="478917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テキスト ボックス 4">
            <a:extLst>
              <a:ext uri="{FF2B5EF4-FFF2-40B4-BE49-F238E27FC236}">
                <a16:creationId xmlns:a16="http://schemas.microsoft.com/office/drawing/2014/main" id="{DFF8AF91-EF65-E05D-7607-606FC8F951EE}"/>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357959518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a:t>
            </a:r>
            <a:r>
              <a:rPr lang="ja-JP" altLang="en-US" sz="3200" dirty="0">
                <a:solidFill>
                  <a:srgbClr val="FF0000"/>
                </a:solidFill>
              </a:rPr>
              <a:t>[114.]  </a:t>
            </a:r>
            <a:r>
              <a:rPr lang="ja-JP" altLang="en-US" sz="3200" dirty="0"/>
              <a:t>[111.]  [107.]  [107.]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8310860" y="8229875"/>
            <a:ext cx="371475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rint(test3_img[0][0])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正方形/長方形 5">
            <a:extLst>
              <a:ext uri="{FF2B5EF4-FFF2-40B4-BE49-F238E27FC236}">
                <a16:creationId xmlns:a16="http://schemas.microsoft.com/office/drawing/2014/main" id="{109D22D6-1402-92BD-CFC2-66654ACF8CF4}"/>
              </a:ext>
            </a:extLst>
          </p:cNvPr>
          <p:cNvSpPr/>
          <p:nvPr/>
        </p:nvSpPr>
        <p:spPr>
          <a:xfrm>
            <a:off x="2320290" y="2103120"/>
            <a:ext cx="52578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D5D4ADC2-D305-03D1-6BDB-E7D35983095F}"/>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8" name="テキスト ボックス 7">
            <a:extLst>
              <a:ext uri="{FF2B5EF4-FFF2-40B4-BE49-F238E27FC236}">
                <a16:creationId xmlns:a16="http://schemas.microsoft.com/office/drawing/2014/main" id="{4E7609C9-462D-CF15-7C3B-A96548CA2FF3}"/>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62AF9302-E4F5-B1AA-69C1-1F11BDC88433}"/>
              </a:ext>
            </a:extLst>
          </p:cNvPr>
          <p:cNvSpPr txBox="1"/>
          <p:nvPr/>
        </p:nvSpPr>
        <p:spPr>
          <a:xfrm>
            <a:off x="21947505" y="8229877"/>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1</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p:txBody>
      </p:sp>
    </p:spTree>
    <p:extLst>
      <p:ext uri="{BB962C8B-B14F-4D97-AF65-F5344CB8AC3E}">
        <p14:creationId xmlns:p14="http://schemas.microsoft.com/office/powerpoint/2010/main" val="262859313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[[114.]  </a:t>
            </a:r>
            <a:r>
              <a:rPr lang="ja-JP" altLang="en-US" sz="3200" dirty="0">
                <a:solidFill>
                  <a:srgbClr val="FF0000"/>
                </a:solidFill>
              </a:rPr>
              <a:t>[111.]  </a:t>
            </a:r>
            <a:r>
              <a:rPr lang="ja-JP" altLang="en-US" sz="3200" dirty="0"/>
              <a:t>[107.]  [107.]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8310860" y="8229875"/>
            <a:ext cx="371475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chemeClr val="tx1"/>
                </a:solidFill>
              </a:rPr>
              <a:t>p</a:t>
            </a:r>
            <a:r>
              <a:rPr kumimoji="0" lang="en-US" altLang="ja-JP" sz="2800" b="0" i="0" u="none" strike="noStrike" cap="none" spc="0" normalizeH="0" baseline="0" dirty="0">
                <a:ln>
                  <a:noFill/>
                </a:ln>
                <a:solidFill>
                  <a:schemeClr val="tx1"/>
                </a:solidFill>
                <a:effectLst/>
                <a:uFillTx/>
                <a:latin typeface="Canela Text Regular"/>
                <a:ea typeface="Canela Text Regular"/>
                <a:cs typeface="Canela Text Regular"/>
                <a:sym typeface="Canela Text Regular"/>
              </a:rPr>
              <a:t>rint(test3_img[0][0])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print(test3_img</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[0]</a:t>
            </a:r>
            <a:r>
              <a:rPr lang="en-US" altLang="ja-JP" sz="2800" dirty="0">
                <a:solidFill>
                  <a:srgbClr val="FF0000"/>
                </a:solidFill>
              </a:rPr>
              <a:t>[1])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正方形/長方形 5">
            <a:extLst>
              <a:ext uri="{FF2B5EF4-FFF2-40B4-BE49-F238E27FC236}">
                <a16:creationId xmlns:a16="http://schemas.microsoft.com/office/drawing/2014/main" id="{109D22D6-1402-92BD-CFC2-66654ACF8CF4}"/>
              </a:ext>
            </a:extLst>
          </p:cNvPr>
          <p:cNvSpPr/>
          <p:nvPr/>
        </p:nvSpPr>
        <p:spPr>
          <a:xfrm>
            <a:off x="2754630" y="2103120"/>
            <a:ext cx="52578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D5D4ADC2-D305-03D1-6BDB-E7D35983095F}"/>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8" name="テキスト ボックス 7">
            <a:extLst>
              <a:ext uri="{FF2B5EF4-FFF2-40B4-BE49-F238E27FC236}">
                <a16:creationId xmlns:a16="http://schemas.microsoft.com/office/drawing/2014/main" id="{4E7609C9-462D-CF15-7C3B-A96548CA2FF3}"/>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62AF9302-E4F5-B1AA-69C1-1F11BDC88433}"/>
              </a:ext>
            </a:extLst>
          </p:cNvPr>
          <p:cNvSpPr txBox="1"/>
          <p:nvPr/>
        </p:nvSpPr>
        <p:spPr>
          <a:xfrm>
            <a:off x="21947505" y="8229877"/>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1</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48349505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a:t>
            </a:r>
            <a:r>
              <a:rPr lang="ja-JP" altLang="en-US" sz="3200" dirty="0">
                <a:solidFill>
                  <a:schemeClr val="tx1"/>
                </a:solidFill>
              </a:rPr>
              <a:t>[114.]  </a:t>
            </a:r>
            <a:r>
              <a:rPr lang="ja-JP" altLang="en-US" sz="3200" dirty="0"/>
              <a:t>[111.]  </a:t>
            </a:r>
            <a:r>
              <a:rPr lang="ja-JP" altLang="en-US" sz="3200" dirty="0">
                <a:solidFill>
                  <a:srgbClr val="FF0000"/>
                </a:solidFill>
              </a:rPr>
              <a:t>[107.]  </a:t>
            </a:r>
            <a:r>
              <a:rPr lang="ja-JP" altLang="en-US" sz="3200" dirty="0"/>
              <a:t>[107.]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8310860" y="8229875"/>
            <a:ext cx="371475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chemeClr val="tx1"/>
                </a:solidFill>
              </a:rPr>
              <a:t>p</a:t>
            </a:r>
            <a:r>
              <a:rPr kumimoji="0" lang="en-US" altLang="ja-JP" sz="2800" b="0" i="0" u="none" strike="noStrike" cap="none" spc="0" normalizeH="0" baseline="0" dirty="0">
                <a:ln>
                  <a:noFill/>
                </a:ln>
                <a:solidFill>
                  <a:schemeClr val="tx1"/>
                </a:solidFill>
                <a:effectLst/>
                <a:uFillTx/>
                <a:latin typeface="Canela Text Regular"/>
                <a:ea typeface="Canela Text Regular"/>
                <a:cs typeface="Canela Text Regular"/>
                <a:sym typeface="Canela Text Regular"/>
              </a:rPr>
              <a:t>rint(test3_img[0][0])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rint(test3_img[0][2])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正方形/長方形 5">
            <a:extLst>
              <a:ext uri="{FF2B5EF4-FFF2-40B4-BE49-F238E27FC236}">
                <a16:creationId xmlns:a16="http://schemas.microsoft.com/office/drawing/2014/main" id="{109D22D6-1402-92BD-CFC2-66654ACF8CF4}"/>
              </a:ext>
            </a:extLst>
          </p:cNvPr>
          <p:cNvSpPr/>
          <p:nvPr/>
        </p:nvSpPr>
        <p:spPr>
          <a:xfrm>
            <a:off x="3234690" y="2103120"/>
            <a:ext cx="52578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D5D4ADC2-D305-03D1-6BDB-E7D35983095F}"/>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8" name="テキスト ボックス 7">
            <a:extLst>
              <a:ext uri="{FF2B5EF4-FFF2-40B4-BE49-F238E27FC236}">
                <a16:creationId xmlns:a16="http://schemas.microsoft.com/office/drawing/2014/main" id="{4E7609C9-462D-CF15-7C3B-A96548CA2FF3}"/>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62AF9302-E4F5-B1AA-69C1-1F11BDC88433}"/>
              </a:ext>
            </a:extLst>
          </p:cNvPr>
          <p:cNvSpPr txBox="1"/>
          <p:nvPr/>
        </p:nvSpPr>
        <p:spPr>
          <a:xfrm>
            <a:off x="21947505" y="8229876"/>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1</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１行目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3</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3518958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線"/>
          <p:cNvSpPr/>
          <p:nvPr/>
        </p:nvSpPr>
        <p:spPr>
          <a:xfrm>
            <a:off x="15174472" y="1801413"/>
            <a:ext cx="1" cy="2425546"/>
          </a:xfrm>
          <a:prstGeom prst="line">
            <a:avLst/>
          </a:prstGeom>
          <a:ln w="25400">
            <a:solidFill>
              <a:srgbClr val="000000"/>
            </a:solidFill>
            <a:miter lim="400000"/>
          </a:ln>
        </p:spPr>
        <p:txBody>
          <a:bodyPr lIns="50800" tIns="50800" rIns="50800" bIns="50800" anchor="ctr"/>
          <a:lstStyle/>
          <a:p>
            <a:endParaRPr/>
          </a:p>
        </p:txBody>
      </p:sp>
      <p:sp>
        <p:nvSpPr>
          <p:cNvPr id="234" name="線"/>
          <p:cNvSpPr/>
          <p:nvPr/>
        </p:nvSpPr>
        <p:spPr>
          <a:xfrm flipH="1">
            <a:off x="6386841" y="1801413"/>
            <a:ext cx="1" cy="2425546"/>
          </a:xfrm>
          <a:prstGeom prst="line">
            <a:avLst/>
          </a:prstGeom>
          <a:ln w="25400">
            <a:solidFill>
              <a:srgbClr val="000000"/>
            </a:solidFill>
            <a:miter lim="400000"/>
          </a:ln>
        </p:spPr>
        <p:txBody>
          <a:bodyPr lIns="50800" tIns="50800" rIns="50800" bIns="50800" anchor="ctr"/>
          <a:lstStyle/>
          <a:p>
            <a:endParaRPr/>
          </a:p>
        </p:txBody>
      </p:sp>
      <p:sp>
        <p:nvSpPr>
          <p:cNvPr id="235" name="線"/>
          <p:cNvSpPr/>
          <p:nvPr/>
        </p:nvSpPr>
        <p:spPr>
          <a:xfrm>
            <a:off x="3021828" y="1811918"/>
            <a:ext cx="12174871" cy="1"/>
          </a:xfrm>
          <a:prstGeom prst="line">
            <a:avLst/>
          </a:prstGeom>
          <a:ln w="25400">
            <a:solidFill>
              <a:srgbClr val="000000"/>
            </a:solidFill>
            <a:miter lim="400000"/>
          </a:ln>
        </p:spPr>
        <p:txBody>
          <a:bodyPr lIns="50800" tIns="50800" rIns="50800" bIns="50800" anchor="ctr"/>
          <a:lstStyle/>
          <a:p>
            <a:endParaRPr/>
          </a:p>
        </p:txBody>
      </p:sp>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pic>
        <p:nvPicPr>
          <p:cNvPr id="237" name="スクリーンショット 2021-03-09 10.39.49.png" descr="スクリーンショット 2021-03-09 10.39.49.png"/>
          <p:cNvPicPr>
            <a:picLocks noChangeAspect="1"/>
          </p:cNvPicPr>
          <p:nvPr/>
        </p:nvPicPr>
        <p:blipFill>
          <a:blip r:embed="rId2"/>
          <a:stretch>
            <a:fillRect/>
          </a:stretch>
        </p:blipFill>
        <p:spPr>
          <a:xfrm>
            <a:off x="1641939" y="1183268"/>
            <a:ext cx="1371601" cy="1257301"/>
          </a:xfrm>
          <a:prstGeom prst="rect">
            <a:avLst/>
          </a:prstGeom>
          <a:ln w="25400">
            <a:solidFill>
              <a:srgbClr val="000000"/>
            </a:solidFill>
            <a:miter lim="400000"/>
          </a:ln>
        </p:spPr>
      </p:pic>
      <p:pic>
        <p:nvPicPr>
          <p:cNvPr id="238" name="スクリーンショット 2021-03-09 10.40.04.png" descr="スクリーンショット 2021-03-09 10.40.04.png"/>
          <p:cNvPicPr>
            <a:picLocks noChangeAspect="1"/>
          </p:cNvPicPr>
          <p:nvPr/>
        </p:nvPicPr>
        <p:blipFill>
          <a:blip r:embed="rId3"/>
          <a:srcRect r="46562"/>
          <a:stretch>
            <a:fillRect/>
          </a:stretch>
        </p:blipFill>
        <p:spPr>
          <a:xfrm>
            <a:off x="5611744" y="2249606"/>
            <a:ext cx="1550322" cy="1529183"/>
          </a:xfrm>
          <a:prstGeom prst="rect">
            <a:avLst/>
          </a:prstGeom>
          <a:ln w="25400">
            <a:solidFill>
              <a:srgbClr val="000000"/>
            </a:solidFill>
            <a:miter lim="400000"/>
          </a:ln>
        </p:spPr>
      </p:pic>
      <p:pic>
        <p:nvPicPr>
          <p:cNvPr id="239" name="スクリーンショット 2021-03-09 10.41.50.png" descr="スクリーンショット 2021-03-09 10.41.50.png"/>
          <p:cNvPicPr>
            <a:picLocks noChangeAspect="1"/>
          </p:cNvPicPr>
          <p:nvPr/>
        </p:nvPicPr>
        <p:blipFill>
          <a:blip r:embed="rId4"/>
          <a:stretch>
            <a:fillRect/>
          </a:stretch>
        </p:blipFill>
        <p:spPr>
          <a:xfrm>
            <a:off x="4999720" y="4216452"/>
            <a:ext cx="8219086" cy="8714662"/>
          </a:xfrm>
          <a:prstGeom prst="rect">
            <a:avLst/>
          </a:prstGeom>
          <a:ln w="25400">
            <a:solidFill>
              <a:srgbClr val="000000"/>
            </a:solidFill>
            <a:miter lim="400000"/>
          </a:ln>
        </p:spPr>
      </p:pic>
      <p:pic>
        <p:nvPicPr>
          <p:cNvPr id="240" name="スクリーンショット 2021-03-09 10.40.04.png" descr="スクリーンショット 2021-03-09 10.40.04.png"/>
          <p:cNvPicPr>
            <a:picLocks noChangeAspect="1"/>
          </p:cNvPicPr>
          <p:nvPr/>
        </p:nvPicPr>
        <p:blipFill>
          <a:blip r:embed="rId3"/>
          <a:srcRect l="48655"/>
          <a:stretch>
            <a:fillRect/>
          </a:stretch>
        </p:blipFill>
        <p:spPr>
          <a:xfrm>
            <a:off x="14634055" y="2108804"/>
            <a:ext cx="1550292" cy="1591513"/>
          </a:xfrm>
          <a:prstGeom prst="rect">
            <a:avLst/>
          </a:prstGeom>
          <a:ln w="25400">
            <a:solidFill>
              <a:srgbClr val="000000"/>
            </a:solidFill>
            <a:miter lim="400000"/>
          </a:ln>
        </p:spPr>
      </p:pic>
      <p:pic>
        <p:nvPicPr>
          <p:cNvPr id="241" name="スクリーンショット 2021-03-09 10.42.43.png" descr="スクリーンショット 2021-03-09 10.42.43.png"/>
          <p:cNvPicPr>
            <a:picLocks noChangeAspect="1"/>
          </p:cNvPicPr>
          <p:nvPr/>
        </p:nvPicPr>
        <p:blipFill>
          <a:blip r:embed="rId5"/>
          <a:srcRect b="19558"/>
          <a:stretch>
            <a:fillRect/>
          </a:stretch>
        </p:blipFill>
        <p:spPr>
          <a:xfrm>
            <a:off x="14495814" y="4171447"/>
            <a:ext cx="9207934" cy="8804749"/>
          </a:xfrm>
          <a:prstGeom prst="rect">
            <a:avLst/>
          </a:prstGeom>
          <a:ln w="25400">
            <a:solidFill>
              <a:srgbClr val="000000"/>
            </a:solidFill>
            <a:miter lim="400000"/>
          </a:ln>
        </p:spPr>
      </p:pic>
      <p:sp>
        <p:nvSpPr>
          <p:cNvPr id="242" name="125枚"/>
          <p:cNvSpPr txBox="1"/>
          <p:nvPr/>
        </p:nvSpPr>
        <p:spPr>
          <a:xfrm>
            <a:off x="9369482" y="3294595"/>
            <a:ext cx="1301639" cy="587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rPr dirty="0"/>
              <a:t>1</a:t>
            </a:r>
            <a:r>
              <a:rPr lang="en-US" dirty="0"/>
              <a:t>16</a:t>
            </a:r>
            <a:r>
              <a:rPr dirty="0"/>
              <a:t>枚</a:t>
            </a:r>
          </a:p>
        </p:txBody>
      </p:sp>
      <p:sp>
        <p:nvSpPr>
          <p:cNvPr id="243" name="125枚"/>
          <p:cNvSpPr txBox="1"/>
          <p:nvPr/>
        </p:nvSpPr>
        <p:spPr>
          <a:xfrm>
            <a:off x="18448944" y="3294595"/>
            <a:ext cx="1301639" cy="587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rPr dirty="0"/>
              <a:t>1</a:t>
            </a:r>
            <a:r>
              <a:rPr lang="en-US" dirty="0"/>
              <a:t>16</a:t>
            </a:r>
            <a:r>
              <a:rPr dirty="0"/>
              <a:t>枚</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a:t>
            </a:r>
            <a:r>
              <a:rPr lang="ja-JP" altLang="en-US" sz="3200" dirty="0">
                <a:solidFill>
                  <a:schemeClr val="tx1"/>
                </a:solidFill>
              </a:rPr>
              <a:t>[114.]  </a:t>
            </a:r>
            <a:r>
              <a:rPr lang="ja-JP" altLang="en-US" sz="3200" dirty="0"/>
              <a:t>[111.]  [107.]  [107.]  [107.]  [104.]  [104.]  [104.]  [107.]  </a:t>
            </a:r>
            <a:r>
              <a:rPr lang="ja-JP" altLang="en-US" sz="3200" dirty="0">
                <a:solidFill>
                  <a:srgbClr val="FF0000"/>
                </a:solidFill>
              </a:rPr>
              <a:t>[111.]</a:t>
            </a:r>
            <a:r>
              <a:rPr lang="ja-JP" altLang="en-US" sz="3200" dirty="0"/>
              <a:t>]</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8310860" y="8229875"/>
            <a:ext cx="371475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chemeClr val="tx1"/>
                </a:solidFill>
              </a:rPr>
              <a:t>p</a:t>
            </a:r>
            <a:r>
              <a:rPr kumimoji="0" lang="en-US" altLang="ja-JP" sz="2800" b="0" i="0" u="none" strike="noStrike" cap="none" spc="0" normalizeH="0" baseline="0" dirty="0">
                <a:ln>
                  <a:noFill/>
                </a:ln>
                <a:solidFill>
                  <a:schemeClr val="tx1"/>
                </a:solidFill>
                <a:effectLst/>
                <a:uFillTx/>
                <a:latin typeface="Canela Text Regular"/>
                <a:ea typeface="Canela Text Regular"/>
                <a:cs typeface="Canela Text Regular"/>
                <a:sym typeface="Canela Text Regular"/>
              </a:rPr>
              <a:t>rint(test3_img[0][0])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print(test3_img</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[0]</a:t>
            </a:r>
            <a:r>
              <a:rPr lang="en-US" altLang="ja-JP" sz="2800" dirty="0">
                <a:solidFill>
                  <a:srgbClr val="FF0000"/>
                </a:solidFill>
              </a:rPr>
              <a:t>[9])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正方形/長方形 5">
            <a:extLst>
              <a:ext uri="{FF2B5EF4-FFF2-40B4-BE49-F238E27FC236}">
                <a16:creationId xmlns:a16="http://schemas.microsoft.com/office/drawing/2014/main" id="{109D22D6-1402-92BD-CFC2-66654ACF8CF4}"/>
              </a:ext>
            </a:extLst>
          </p:cNvPr>
          <p:cNvSpPr/>
          <p:nvPr/>
        </p:nvSpPr>
        <p:spPr>
          <a:xfrm>
            <a:off x="6617970" y="2103120"/>
            <a:ext cx="52578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D5D4ADC2-D305-03D1-6BDB-E7D35983095F}"/>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8" name="テキスト ボックス 7">
            <a:extLst>
              <a:ext uri="{FF2B5EF4-FFF2-40B4-BE49-F238E27FC236}">
                <a16:creationId xmlns:a16="http://schemas.microsoft.com/office/drawing/2014/main" id="{4E7609C9-462D-CF15-7C3B-A96548CA2FF3}"/>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62AF9302-E4F5-B1AA-69C1-1F11BDC88433}"/>
              </a:ext>
            </a:extLst>
          </p:cNvPr>
          <p:cNvSpPr txBox="1"/>
          <p:nvPr/>
        </p:nvSpPr>
        <p:spPr>
          <a:xfrm>
            <a:off x="21947505"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1</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3</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4</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5</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6</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7</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8</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9</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個目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383956418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87" name="(10, 10, 3)"/>
          <p:cNvSpPr txBox="1"/>
          <p:nvPr/>
        </p:nvSpPr>
        <p:spPr>
          <a:xfrm>
            <a:off x="13947821" y="10476583"/>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(10, 10, 3)</a:t>
            </a:r>
          </a:p>
        </p:txBody>
      </p:sp>
      <p:sp>
        <p:nvSpPr>
          <p:cNvPr id="488" name="四角形"/>
          <p:cNvSpPr/>
          <p:nvPr/>
        </p:nvSpPr>
        <p:spPr>
          <a:xfrm>
            <a:off x="922646" y="7771153"/>
            <a:ext cx="16985636" cy="5442540"/>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90" name="(10, 10, 1)"/>
          <p:cNvSpPr txBox="1"/>
          <p:nvPr/>
        </p:nvSpPr>
        <p:spPr>
          <a:xfrm>
            <a:off x="13947821" y="4216794"/>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(10, 10, 1)</a:t>
            </a:r>
          </a:p>
        </p:txBody>
      </p:sp>
      <p:sp>
        <p:nvSpPr>
          <p:cNvPr id="492" name="四角形"/>
          <p:cNvSpPr/>
          <p:nvPr/>
        </p:nvSpPr>
        <p:spPr>
          <a:xfrm>
            <a:off x="922646" y="1834598"/>
            <a:ext cx="16985636"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93" name="一番内側の[224. ]…"/>
          <p:cNvSpPr txBox="1"/>
          <p:nvPr/>
        </p:nvSpPr>
        <p:spPr>
          <a:xfrm>
            <a:off x="18900527" y="4391590"/>
            <a:ext cx="4236737"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000">
                <a:latin typeface="Arial"/>
                <a:ea typeface="Arial"/>
                <a:cs typeface="Arial"/>
                <a:sym typeface="Arial"/>
              </a:defRPr>
            </a:pPr>
            <a:r>
              <a:rPr dirty="0" err="1"/>
              <a:t>一番内側の</a:t>
            </a:r>
            <a:r>
              <a:rPr dirty="0"/>
              <a:t>[</a:t>
            </a:r>
            <a:r>
              <a:rPr lang="en-US" dirty="0"/>
              <a:t>11</a:t>
            </a:r>
            <a:r>
              <a:rPr dirty="0"/>
              <a:t>4. ] </a:t>
            </a:r>
          </a:p>
          <a:p>
            <a:pPr>
              <a:defRPr sz="4000">
                <a:latin typeface="Arial"/>
                <a:ea typeface="Arial"/>
                <a:cs typeface="Arial"/>
                <a:sym typeface="Arial"/>
              </a:defRPr>
            </a:pPr>
            <a:r>
              <a:rPr dirty="0" err="1"/>
              <a:t>で白黒を表現</a:t>
            </a:r>
            <a:endParaRPr dirty="0"/>
          </a:p>
        </p:txBody>
      </p:sp>
      <p:sp>
        <p:nvSpPr>
          <p:cNvPr id="494" name="一番内側の[230. 224. 208.]…"/>
          <p:cNvSpPr txBox="1"/>
          <p:nvPr/>
        </p:nvSpPr>
        <p:spPr>
          <a:xfrm>
            <a:off x="18077466" y="9563420"/>
            <a:ext cx="6091412"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000">
                <a:latin typeface="Arial"/>
                <a:ea typeface="Arial"/>
                <a:cs typeface="Arial"/>
                <a:sym typeface="Arial"/>
              </a:defRPr>
            </a:pPr>
            <a:r>
              <a:rPr dirty="0" err="1"/>
              <a:t>一番内側の</a:t>
            </a:r>
            <a:r>
              <a:rPr dirty="0"/>
              <a:t>[</a:t>
            </a:r>
            <a:r>
              <a:rPr lang="en-US" dirty="0"/>
              <a:t>79</a:t>
            </a:r>
            <a:r>
              <a:rPr dirty="0"/>
              <a:t>. </a:t>
            </a:r>
            <a:r>
              <a:rPr lang="en-US" dirty="0"/>
              <a:t>116</a:t>
            </a:r>
            <a:r>
              <a:rPr dirty="0"/>
              <a:t>. </a:t>
            </a:r>
            <a:r>
              <a:rPr lang="en-US" dirty="0"/>
              <a:t>197</a:t>
            </a:r>
            <a:r>
              <a:rPr dirty="0"/>
              <a:t>.] </a:t>
            </a:r>
          </a:p>
          <a:p>
            <a:pPr>
              <a:defRPr sz="4000">
                <a:latin typeface="Arial"/>
                <a:ea typeface="Arial"/>
                <a:cs typeface="Arial"/>
                <a:sym typeface="Arial"/>
              </a:defRPr>
            </a:pPr>
            <a:r>
              <a:rPr dirty="0" err="1"/>
              <a:t>でRGBを表現</a:t>
            </a:r>
            <a:endParaRPr dirty="0"/>
          </a:p>
        </p:txBody>
      </p:sp>
      <p:sp>
        <p:nvSpPr>
          <p:cNvPr id="495" name="赤"/>
          <p:cNvSpPr txBox="1"/>
          <p:nvPr/>
        </p:nvSpPr>
        <p:spPr>
          <a:xfrm>
            <a:off x="20697719" y="8773238"/>
            <a:ext cx="622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赤</a:t>
            </a:r>
          </a:p>
        </p:txBody>
      </p:sp>
      <p:sp>
        <p:nvSpPr>
          <p:cNvPr id="496" name="緑"/>
          <p:cNvSpPr txBox="1"/>
          <p:nvPr/>
        </p:nvSpPr>
        <p:spPr>
          <a:xfrm>
            <a:off x="21828800" y="8773238"/>
            <a:ext cx="622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緑</a:t>
            </a:r>
          </a:p>
        </p:txBody>
      </p:sp>
      <p:sp>
        <p:nvSpPr>
          <p:cNvPr id="497" name="青"/>
          <p:cNvSpPr txBox="1"/>
          <p:nvPr/>
        </p:nvSpPr>
        <p:spPr>
          <a:xfrm>
            <a:off x="22959880" y="8773238"/>
            <a:ext cx="622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青</a:t>
            </a:r>
          </a:p>
        </p:txBody>
      </p:sp>
      <p:pic>
        <p:nvPicPr>
          <p:cNvPr id="2" name="図 1">
            <a:extLst>
              <a:ext uri="{FF2B5EF4-FFF2-40B4-BE49-F238E27FC236}">
                <a16:creationId xmlns:a16="http://schemas.microsoft.com/office/drawing/2014/main" id="{8924229E-A437-9AEE-ED48-57903D84C84E}"/>
              </a:ext>
            </a:extLst>
          </p:cNvPr>
          <p:cNvPicPr>
            <a:picLocks noChangeAspect="1"/>
          </p:cNvPicPr>
          <p:nvPr/>
        </p:nvPicPr>
        <p:blipFill>
          <a:blip r:embed="rId2"/>
          <a:stretch>
            <a:fillRect/>
          </a:stretch>
        </p:blipFill>
        <p:spPr>
          <a:xfrm>
            <a:off x="2022651" y="1964663"/>
            <a:ext cx="5086807" cy="5160742"/>
          </a:xfrm>
          <a:prstGeom prst="rect">
            <a:avLst/>
          </a:prstGeom>
        </p:spPr>
      </p:pic>
      <p:pic>
        <p:nvPicPr>
          <p:cNvPr id="3" name="図 2">
            <a:extLst>
              <a:ext uri="{FF2B5EF4-FFF2-40B4-BE49-F238E27FC236}">
                <a16:creationId xmlns:a16="http://schemas.microsoft.com/office/drawing/2014/main" id="{DBD2C0AC-683F-69B0-8770-0092E34F1526}"/>
              </a:ext>
            </a:extLst>
          </p:cNvPr>
          <p:cNvPicPr>
            <a:picLocks noChangeAspect="1"/>
          </p:cNvPicPr>
          <p:nvPr/>
        </p:nvPicPr>
        <p:blipFill>
          <a:blip r:embed="rId3"/>
          <a:stretch>
            <a:fillRect/>
          </a:stretch>
        </p:blipFill>
        <p:spPr>
          <a:xfrm>
            <a:off x="2051227" y="8037894"/>
            <a:ext cx="5029657" cy="5118521"/>
          </a:xfrm>
          <a:prstGeom prst="rect">
            <a:avLst/>
          </a:prstGeom>
        </p:spPr>
      </p:pic>
      <p:sp>
        <p:nvSpPr>
          <p:cNvPr id="4" name="[[[224.]…">
            <a:extLst>
              <a:ext uri="{FF2B5EF4-FFF2-40B4-BE49-F238E27FC236}">
                <a16:creationId xmlns:a16="http://schemas.microsoft.com/office/drawing/2014/main" id="{92F5CA68-B651-C731-460D-42BAB757F8DB}"/>
              </a:ext>
            </a:extLst>
          </p:cNvPr>
          <p:cNvSpPr txBox="1"/>
          <p:nvPr/>
        </p:nvSpPr>
        <p:spPr>
          <a:xfrm>
            <a:off x="9262945" y="2110548"/>
            <a:ext cx="1511632" cy="5130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rPr lang="en-US" altLang="ja-JP" dirty="0"/>
              <a:t>[[[</a:t>
            </a:r>
            <a:r>
              <a:rPr lang="en-US" altLang="ja-JP" dirty="0">
                <a:solidFill>
                  <a:srgbClr val="FF0000"/>
                </a:solidFill>
              </a:rPr>
              <a:t>114.</a:t>
            </a:r>
            <a:r>
              <a:rPr lang="en-US" altLang="ja-JP" dirty="0"/>
              <a:t>]</a:t>
            </a:r>
          </a:p>
          <a:p>
            <a:pPr algn="l">
              <a:defRPr sz="3300">
                <a:latin typeface="Arial"/>
                <a:ea typeface="Arial"/>
                <a:cs typeface="Arial"/>
                <a:sym typeface="Arial"/>
              </a:defRPr>
            </a:pPr>
            <a:r>
              <a:rPr lang="en-US" altLang="ja-JP" dirty="0"/>
              <a:t>  [111.]</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[111.]]</a:t>
            </a:r>
          </a:p>
          <a:p>
            <a:pPr algn="l">
              <a:defRPr sz="3300">
                <a:latin typeface="Arial"/>
                <a:ea typeface="Arial"/>
                <a:cs typeface="Arial"/>
                <a:sym typeface="Arial"/>
              </a:defRPr>
            </a:pPr>
            <a:r>
              <a:rPr lang="ja-JP" altLang="en-US" dirty="0"/>
              <a:t>　</a:t>
            </a:r>
            <a:r>
              <a:rPr dirty="0"/>
              <a:t>：　</a:t>
            </a:r>
          </a:p>
        </p:txBody>
      </p:sp>
      <p:sp>
        <p:nvSpPr>
          <p:cNvPr id="5" name="[[[230. 224. 208.]…">
            <a:extLst>
              <a:ext uri="{FF2B5EF4-FFF2-40B4-BE49-F238E27FC236}">
                <a16:creationId xmlns:a16="http://schemas.microsoft.com/office/drawing/2014/main" id="{317755AA-0ADC-CCA3-C83D-8E3116B29A7A}"/>
              </a:ext>
            </a:extLst>
          </p:cNvPr>
          <p:cNvSpPr txBox="1"/>
          <p:nvPr/>
        </p:nvSpPr>
        <p:spPr>
          <a:xfrm>
            <a:off x="8575245" y="8083571"/>
            <a:ext cx="3274935" cy="5130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rPr lang="en-US" altLang="ja-JP" dirty="0"/>
              <a:t>[[[ </a:t>
            </a:r>
            <a:r>
              <a:rPr lang="en-US" altLang="ja-JP" dirty="0">
                <a:solidFill>
                  <a:srgbClr val="FF0000"/>
                </a:solidFill>
              </a:rPr>
              <a:t>79. 116. 197.</a:t>
            </a:r>
            <a:r>
              <a:rPr lang="en-US" altLang="ja-JP" dirty="0"/>
              <a:t>]</a:t>
            </a:r>
          </a:p>
          <a:p>
            <a:pPr algn="l">
              <a:defRPr sz="3300">
                <a:latin typeface="Arial"/>
                <a:ea typeface="Arial"/>
                <a:cs typeface="Arial"/>
                <a:sym typeface="Arial"/>
              </a:defRPr>
            </a:pPr>
            <a:r>
              <a:rPr lang="en-US" altLang="ja-JP" dirty="0"/>
              <a:t>  [ 76. 113. 194.]</a:t>
            </a:r>
          </a:p>
          <a:p>
            <a:pPr algn="l">
              <a:defRPr sz="3300">
                <a:latin typeface="Arial"/>
                <a:ea typeface="Arial"/>
                <a:cs typeface="Arial"/>
                <a:sym typeface="Arial"/>
              </a:defRPr>
            </a:pPr>
            <a:r>
              <a:rPr lang="en-US" altLang="ja-JP" dirty="0"/>
              <a:t>  [ 71. 109. 190.]</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[ 76. 113. 194.]]</a:t>
            </a:r>
          </a:p>
          <a:p>
            <a:pPr algn="l">
              <a:defRPr sz="3300">
                <a:latin typeface="Arial"/>
                <a:ea typeface="Arial"/>
                <a:cs typeface="Arial"/>
                <a:sym typeface="Arial"/>
              </a:defRPr>
            </a:pPr>
            <a:r>
              <a:rPr lang="ja-JP" altLang="en-US" dirty="0"/>
              <a:t>　　</a:t>
            </a:r>
            <a:r>
              <a:rPr dirty="0"/>
              <a:t>　：</a:t>
            </a:r>
          </a:p>
        </p:txBody>
      </p:sp>
      <p:sp>
        <p:nvSpPr>
          <p:cNvPr id="6" name="正方形/長方形 5">
            <a:extLst>
              <a:ext uri="{FF2B5EF4-FFF2-40B4-BE49-F238E27FC236}">
                <a16:creationId xmlns:a16="http://schemas.microsoft.com/office/drawing/2014/main" id="{FC7C30C5-5519-1705-3101-24D55C8DD9FD}"/>
              </a:ext>
            </a:extLst>
          </p:cNvPr>
          <p:cNvSpPr/>
          <p:nvPr/>
        </p:nvSpPr>
        <p:spPr>
          <a:xfrm>
            <a:off x="2422689" y="2053270"/>
            <a:ext cx="499620" cy="46297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正方形/長方形 6">
            <a:extLst>
              <a:ext uri="{FF2B5EF4-FFF2-40B4-BE49-F238E27FC236}">
                <a16:creationId xmlns:a16="http://schemas.microsoft.com/office/drawing/2014/main" id="{4F89CC75-899F-6C87-AD11-F83BAB2E235D}"/>
              </a:ext>
            </a:extLst>
          </p:cNvPr>
          <p:cNvSpPr/>
          <p:nvPr/>
        </p:nvSpPr>
        <p:spPr>
          <a:xfrm>
            <a:off x="2422689" y="8172837"/>
            <a:ext cx="499620" cy="46297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extLst>
      <p:ext uri="{BB962C8B-B14F-4D97-AF65-F5344CB8AC3E}">
        <p14:creationId xmlns:p14="http://schemas.microsoft.com/office/powerpoint/2010/main" val="392102705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pic>
        <p:nvPicPr>
          <p:cNvPr id="2" name="スクリーンショット 2021-05-17 19.19.09.png" descr="スクリーンショット 2021-05-17 19.19.09.png">
            <a:extLst>
              <a:ext uri="{FF2B5EF4-FFF2-40B4-BE49-F238E27FC236}">
                <a16:creationId xmlns:a16="http://schemas.microsoft.com/office/drawing/2014/main" id="{4AC0BFC8-C9F2-6356-F4E4-4B2FE1F8F79C}"/>
              </a:ext>
            </a:extLst>
          </p:cNvPr>
          <p:cNvPicPr>
            <a:picLocks noChangeAspect="1"/>
          </p:cNvPicPr>
          <p:nvPr/>
        </p:nvPicPr>
        <p:blipFill>
          <a:blip r:embed="rId2"/>
          <a:srcRect l="7169" b="8500"/>
          <a:stretch>
            <a:fillRect/>
          </a:stretch>
        </p:blipFill>
        <p:spPr>
          <a:xfrm>
            <a:off x="2143752" y="3931344"/>
            <a:ext cx="4366420" cy="4268960"/>
          </a:xfrm>
          <a:prstGeom prst="rect">
            <a:avLst/>
          </a:prstGeom>
          <a:ln w="12700">
            <a:miter lim="400000"/>
          </a:ln>
        </p:spPr>
      </p:pic>
      <p:pic>
        <p:nvPicPr>
          <p:cNvPr id="3" name="スクリーンショット 2021-05-17 19.19.09.png" descr="スクリーンショット 2021-05-17 19.19.09.png">
            <a:extLst>
              <a:ext uri="{FF2B5EF4-FFF2-40B4-BE49-F238E27FC236}">
                <a16:creationId xmlns:a16="http://schemas.microsoft.com/office/drawing/2014/main" id="{60E18369-66DD-4C86-466A-BE5ABF397BE4}"/>
              </a:ext>
            </a:extLst>
          </p:cNvPr>
          <p:cNvPicPr>
            <a:picLocks noChangeAspect="1"/>
          </p:cNvPicPr>
          <p:nvPr/>
        </p:nvPicPr>
        <p:blipFill>
          <a:blip r:embed="rId2"/>
          <a:srcRect l="7169" b="8500"/>
          <a:stretch>
            <a:fillRect/>
          </a:stretch>
        </p:blipFill>
        <p:spPr>
          <a:xfrm>
            <a:off x="1582648" y="4468071"/>
            <a:ext cx="4366420" cy="4268960"/>
          </a:xfrm>
          <a:prstGeom prst="rect">
            <a:avLst/>
          </a:prstGeom>
          <a:ln w="12700">
            <a:miter lim="400000"/>
          </a:ln>
        </p:spPr>
      </p:pic>
      <p:pic>
        <p:nvPicPr>
          <p:cNvPr id="4" name="図 3">
            <a:extLst>
              <a:ext uri="{FF2B5EF4-FFF2-40B4-BE49-F238E27FC236}">
                <a16:creationId xmlns:a16="http://schemas.microsoft.com/office/drawing/2014/main" id="{B5DBAE33-716F-7768-0156-94148535A102}"/>
              </a:ext>
            </a:extLst>
          </p:cNvPr>
          <p:cNvPicPr>
            <a:picLocks noChangeAspect="1"/>
          </p:cNvPicPr>
          <p:nvPr/>
        </p:nvPicPr>
        <p:blipFill rotWithShape="1">
          <a:blip r:embed="rId3"/>
          <a:srcRect l="6739" b="7580"/>
          <a:stretch/>
        </p:blipFill>
        <p:spPr>
          <a:xfrm>
            <a:off x="828644" y="4942826"/>
            <a:ext cx="4366420" cy="4389951"/>
          </a:xfrm>
          <a:prstGeom prst="rect">
            <a:avLst/>
          </a:prstGeom>
        </p:spPr>
      </p:pic>
      <p:pic>
        <p:nvPicPr>
          <p:cNvPr id="5" name="図 4">
            <a:extLst>
              <a:ext uri="{FF2B5EF4-FFF2-40B4-BE49-F238E27FC236}">
                <a16:creationId xmlns:a16="http://schemas.microsoft.com/office/drawing/2014/main" id="{96FE59C8-D6F0-A752-07BB-2C175D1A98BD}"/>
              </a:ext>
            </a:extLst>
          </p:cNvPr>
          <p:cNvPicPr>
            <a:picLocks noChangeAspect="1"/>
          </p:cNvPicPr>
          <p:nvPr/>
        </p:nvPicPr>
        <p:blipFill rotWithShape="1">
          <a:blip r:embed="rId3"/>
          <a:srcRect l="6739" b="7580"/>
          <a:stretch/>
        </p:blipFill>
        <p:spPr>
          <a:xfrm>
            <a:off x="393567" y="5572734"/>
            <a:ext cx="4366420" cy="4389951"/>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sp>
        <p:nvSpPr>
          <p:cNvPr id="506" name="[ [[[224.]…"/>
          <p:cNvSpPr txBox="1"/>
          <p:nvPr/>
        </p:nvSpPr>
        <p:spPr>
          <a:xfrm>
            <a:off x="7825280" y="3361484"/>
            <a:ext cx="2503354" cy="6916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latin typeface="Arial"/>
                <a:ea typeface="Arial"/>
                <a:cs typeface="Arial"/>
                <a:sym typeface="Arial"/>
              </a:defRPr>
            </a:pPr>
            <a:r>
              <a:rPr sz="4100" dirty="0">
                <a:solidFill>
                  <a:schemeClr val="accent5"/>
                </a:solidFill>
              </a:rPr>
              <a:t>[</a:t>
            </a:r>
            <a:r>
              <a:rPr lang="en-US" altLang="ja-JP" sz="4100" dirty="0"/>
              <a:t>[[[114.]</a:t>
            </a:r>
          </a:p>
          <a:p>
            <a:pPr algn="l">
              <a:defRPr sz="3300">
                <a:latin typeface="Arial"/>
                <a:ea typeface="Arial"/>
                <a:cs typeface="Arial"/>
                <a:sym typeface="Arial"/>
              </a:defRPr>
            </a:pPr>
            <a:r>
              <a:rPr lang="en-US" altLang="ja-JP" sz="4100" dirty="0"/>
              <a:t>  [111.]</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[111.]]</a:t>
            </a:r>
          </a:p>
          <a:p>
            <a:pPr algn="l">
              <a:defRPr sz="3300">
                <a:latin typeface="Arial"/>
                <a:ea typeface="Arial"/>
                <a:cs typeface="Arial"/>
                <a:sym typeface="Arial"/>
              </a:defRPr>
            </a:pPr>
            <a:r>
              <a:rPr lang="ja-JP" altLang="en-US" sz="4100" dirty="0"/>
              <a:t>　：　</a:t>
            </a:r>
          </a:p>
          <a:p>
            <a:pPr lvl="1" algn="l">
              <a:defRPr sz="4100">
                <a:latin typeface="Arial"/>
                <a:ea typeface="Arial"/>
                <a:cs typeface="Arial"/>
                <a:sym typeface="Arial"/>
              </a:defRPr>
            </a:pPr>
            <a:endParaRPr sz="4100" dirty="0"/>
          </a:p>
        </p:txBody>
      </p:sp>
      <p:sp>
        <p:nvSpPr>
          <p:cNvPr id="507" name="(4, 10, 10, 1)"/>
          <p:cNvSpPr txBox="1"/>
          <p:nvPr/>
        </p:nvSpPr>
        <p:spPr>
          <a:xfrm>
            <a:off x="18756644" y="6784387"/>
            <a:ext cx="3714701" cy="8174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t>(4, 10, 10, 1)</a:t>
            </a:r>
          </a:p>
        </p:txBody>
      </p:sp>
      <p:pic>
        <p:nvPicPr>
          <p:cNvPr id="508" name="スクリーンショット 2021-05-17 19.19.09.png" descr="スクリーンショット 2021-05-17 19.19.09.png"/>
          <p:cNvPicPr>
            <a:picLocks noChangeAspect="1"/>
          </p:cNvPicPr>
          <p:nvPr/>
        </p:nvPicPr>
        <p:blipFill>
          <a:blip r:embed="rId2"/>
          <a:srcRect l="7169" b="8500"/>
          <a:stretch>
            <a:fillRect/>
          </a:stretch>
        </p:blipFill>
        <p:spPr>
          <a:xfrm>
            <a:off x="2143752" y="3931344"/>
            <a:ext cx="4366420" cy="4268960"/>
          </a:xfrm>
          <a:prstGeom prst="rect">
            <a:avLst/>
          </a:prstGeom>
          <a:ln w="12700">
            <a:miter lim="400000"/>
          </a:ln>
        </p:spPr>
      </p:pic>
      <p:pic>
        <p:nvPicPr>
          <p:cNvPr id="509" name="スクリーンショット 2021-05-17 19.19.09.png" descr="スクリーンショット 2021-05-17 19.19.09.png"/>
          <p:cNvPicPr>
            <a:picLocks noChangeAspect="1"/>
          </p:cNvPicPr>
          <p:nvPr/>
        </p:nvPicPr>
        <p:blipFill>
          <a:blip r:embed="rId2"/>
          <a:srcRect l="7169" b="8500"/>
          <a:stretch>
            <a:fillRect/>
          </a:stretch>
        </p:blipFill>
        <p:spPr>
          <a:xfrm>
            <a:off x="1582648" y="4468071"/>
            <a:ext cx="4366420" cy="4268960"/>
          </a:xfrm>
          <a:prstGeom prst="rect">
            <a:avLst/>
          </a:prstGeom>
          <a:ln w="12700">
            <a:miter lim="400000"/>
          </a:ln>
        </p:spPr>
      </p:pic>
      <p:sp>
        <p:nvSpPr>
          <p:cNvPr id="513" name="[[[224.]…"/>
          <p:cNvSpPr txBox="1"/>
          <p:nvPr/>
        </p:nvSpPr>
        <p:spPr>
          <a:xfrm>
            <a:off x="12286643" y="3529921"/>
            <a:ext cx="1851069" cy="6017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4" name="[[[224.]…"/>
          <p:cNvSpPr txBox="1"/>
          <p:nvPr/>
        </p:nvSpPr>
        <p:spPr>
          <a:xfrm>
            <a:off x="14443310" y="3529921"/>
            <a:ext cx="1851070" cy="6017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5" name="[222. ]]]"/>
          <p:cNvSpPr txBox="1"/>
          <p:nvPr/>
        </p:nvSpPr>
        <p:spPr>
          <a:xfrm>
            <a:off x="7703370" y="9712362"/>
            <a:ext cx="2828970"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t>[222. ]]]　</a:t>
            </a:r>
          </a:p>
        </p:txBody>
      </p:sp>
      <p:sp>
        <p:nvSpPr>
          <p:cNvPr id="517" name="[222. ]]]"/>
          <p:cNvSpPr txBox="1"/>
          <p:nvPr/>
        </p:nvSpPr>
        <p:spPr>
          <a:xfrm>
            <a:off x="12052482" y="9712362"/>
            <a:ext cx="2828969"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t>[222. ]]]　</a:t>
            </a:r>
          </a:p>
        </p:txBody>
      </p:sp>
      <p:sp>
        <p:nvSpPr>
          <p:cNvPr id="518" name="[222. ]]] ]"/>
          <p:cNvSpPr txBox="1"/>
          <p:nvPr/>
        </p:nvSpPr>
        <p:spPr>
          <a:xfrm>
            <a:off x="14208301" y="9712362"/>
            <a:ext cx="2597604"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t>[222. ]]]</a:t>
            </a:r>
            <a:r>
              <a:rPr>
                <a:solidFill>
                  <a:schemeClr val="accent5"/>
                </a:solidFill>
              </a:rPr>
              <a:t> ]</a:t>
            </a:r>
          </a:p>
        </p:txBody>
      </p:sp>
      <p:sp>
        <p:nvSpPr>
          <p:cNvPr id="519" name="画像を複数読み込んだ配列は(枚数、横のセル、縦のセル、色の数)になる"/>
          <p:cNvSpPr txBox="1"/>
          <p:nvPr/>
        </p:nvSpPr>
        <p:spPr>
          <a:xfrm>
            <a:off x="1763389" y="11725067"/>
            <a:ext cx="20857221" cy="8174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t>画像を複数読み込んだ配列は(枚数、横のセル、縦のセル、色の数)になる</a:t>
            </a:r>
          </a:p>
        </p:txBody>
      </p:sp>
      <p:pic>
        <p:nvPicPr>
          <p:cNvPr id="2" name="図 1">
            <a:extLst>
              <a:ext uri="{FF2B5EF4-FFF2-40B4-BE49-F238E27FC236}">
                <a16:creationId xmlns:a16="http://schemas.microsoft.com/office/drawing/2014/main" id="{A36A98C6-B657-5C47-13FB-AD70FF1D3D78}"/>
              </a:ext>
            </a:extLst>
          </p:cNvPr>
          <p:cNvPicPr>
            <a:picLocks noChangeAspect="1"/>
          </p:cNvPicPr>
          <p:nvPr/>
        </p:nvPicPr>
        <p:blipFill rotWithShape="1">
          <a:blip r:embed="rId3"/>
          <a:srcRect l="6739" b="7580"/>
          <a:stretch/>
        </p:blipFill>
        <p:spPr>
          <a:xfrm>
            <a:off x="828644" y="4942826"/>
            <a:ext cx="4366420" cy="4389951"/>
          </a:xfrm>
          <a:prstGeom prst="rect">
            <a:avLst/>
          </a:prstGeom>
        </p:spPr>
      </p:pic>
      <p:pic>
        <p:nvPicPr>
          <p:cNvPr id="3" name="図 2">
            <a:extLst>
              <a:ext uri="{FF2B5EF4-FFF2-40B4-BE49-F238E27FC236}">
                <a16:creationId xmlns:a16="http://schemas.microsoft.com/office/drawing/2014/main" id="{05B3CF12-57F6-4C10-3DAB-6C34F21ED0F5}"/>
              </a:ext>
            </a:extLst>
          </p:cNvPr>
          <p:cNvPicPr>
            <a:picLocks noChangeAspect="1"/>
          </p:cNvPicPr>
          <p:nvPr/>
        </p:nvPicPr>
        <p:blipFill rotWithShape="1">
          <a:blip r:embed="rId3"/>
          <a:srcRect l="6739" b="7580"/>
          <a:stretch/>
        </p:blipFill>
        <p:spPr>
          <a:xfrm>
            <a:off x="393567" y="5572734"/>
            <a:ext cx="4366420" cy="4389951"/>
          </a:xfrm>
          <a:prstGeom prst="rect">
            <a:avLst/>
          </a:prstGeom>
        </p:spPr>
      </p:pic>
      <p:sp>
        <p:nvSpPr>
          <p:cNvPr id="5" name="[ [[[224.]…">
            <a:extLst>
              <a:ext uri="{FF2B5EF4-FFF2-40B4-BE49-F238E27FC236}">
                <a16:creationId xmlns:a16="http://schemas.microsoft.com/office/drawing/2014/main" id="{F691D54C-1432-467B-C7DC-DF59F005EC1A}"/>
              </a:ext>
            </a:extLst>
          </p:cNvPr>
          <p:cNvSpPr txBox="1"/>
          <p:nvPr/>
        </p:nvSpPr>
        <p:spPr>
          <a:xfrm>
            <a:off x="10077919" y="3361484"/>
            <a:ext cx="2503354" cy="6916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latin typeface="Arial"/>
                <a:ea typeface="Arial"/>
                <a:cs typeface="Arial"/>
                <a:sym typeface="Arial"/>
              </a:defRPr>
            </a:pPr>
            <a:r>
              <a:rPr lang="en-US" altLang="ja-JP" sz="4100" dirty="0"/>
              <a:t>[[[114.]</a:t>
            </a:r>
          </a:p>
          <a:p>
            <a:pPr algn="l">
              <a:defRPr sz="3300">
                <a:latin typeface="Arial"/>
                <a:ea typeface="Arial"/>
                <a:cs typeface="Arial"/>
                <a:sym typeface="Arial"/>
              </a:defRPr>
            </a:pPr>
            <a:r>
              <a:rPr lang="en-US" altLang="ja-JP" sz="4100" dirty="0"/>
              <a:t>  [111.]</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[111.]]</a:t>
            </a:r>
          </a:p>
          <a:p>
            <a:pPr algn="l">
              <a:defRPr sz="3300">
                <a:latin typeface="Arial"/>
                <a:ea typeface="Arial"/>
                <a:cs typeface="Arial"/>
                <a:sym typeface="Arial"/>
              </a:defRPr>
            </a:pPr>
            <a:r>
              <a:rPr lang="ja-JP" altLang="en-US" sz="4100" dirty="0"/>
              <a:t>　：　</a:t>
            </a:r>
          </a:p>
          <a:p>
            <a:pPr lvl="1" algn="l">
              <a:defRPr sz="4100">
                <a:latin typeface="Arial"/>
                <a:ea typeface="Arial"/>
                <a:cs typeface="Arial"/>
                <a:sym typeface="Arial"/>
              </a:defRPr>
            </a:pPr>
            <a:endParaRPr sz="4100" dirty="0"/>
          </a:p>
        </p:txBody>
      </p:sp>
      <p:sp>
        <p:nvSpPr>
          <p:cNvPr id="6" name="[222. ]]]">
            <a:extLst>
              <a:ext uri="{FF2B5EF4-FFF2-40B4-BE49-F238E27FC236}">
                <a16:creationId xmlns:a16="http://schemas.microsoft.com/office/drawing/2014/main" id="{E3EB99F3-F890-8028-0CF7-54C10A9689F5}"/>
              </a:ext>
            </a:extLst>
          </p:cNvPr>
          <p:cNvSpPr txBox="1"/>
          <p:nvPr/>
        </p:nvSpPr>
        <p:spPr>
          <a:xfrm>
            <a:off x="9956009" y="9712362"/>
            <a:ext cx="2828970"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t>[222. ]]]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sp>
        <p:nvSpPr>
          <p:cNvPr id="506" name="[ [[[224.]…"/>
          <p:cNvSpPr txBox="1"/>
          <p:nvPr/>
        </p:nvSpPr>
        <p:spPr>
          <a:xfrm>
            <a:off x="7825280" y="3361484"/>
            <a:ext cx="2503354" cy="6916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latin typeface="Arial"/>
                <a:ea typeface="Arial"/>
                <a:cs typeface="Arial"/>
                <a:sym typeface="Arial"/>
              </a:defRPr>
            </a:pPr>
            <a:r>
              <a:rPr sz="4100" dirty="0">
                <a:solidFill>
                  <a:schemeClr val="tx1"/>
                </a:solidFill>
              </a:rPr>
              <a:t>[</a:t>
            </a:r>
            <a:r>
              <a:rPr lang="en-US" altLang="ja-JP" sz="4100" dirty="0">
                <a:solidFill>
                  <a:srgbClr val="FF0000"/>
                </a:solidFill>
              </a:rPr>
              <a:t>[[[114.]</a:t>
            </a:r>
          </a:p>
          <a:p>
            <a:pPr algn="l">
              <a:defRPr sz="3300">
                <a:latin typeface="Arial"/>
                <a:ea typeface="Arial"/>
                <a:cs typeface="Arial"/>
                <a:sym typeface="Arial"/>
              </a:defRPr>
            </a:pPr>
            <a:r>
              <a:rPr lang="en-US" altLang="ja-JP" sz="4100" dirty="0">
                <a:solidFill>
                  <a:srgbClr val="FF0000"/>
                </a:solidFill>
              </a:rPr>
              <a:t>  [111.]</a:t>
            </a:r>
          </a:p>
          <a:p>
            <a:pPr algn="l">
              <a:defRPr sz="3300">
                <a:latin typeface="Arial"/>
                <a:ea typeface="Arial"/>
                <a:cs typeface="Arial"/>
                <a:sym typeface="Arial"/>
              </a:defRPr>
            </a:pPr>
            <a:r>
              <a:rPr lang="en-US" altLang="ja-JP" sz="4100" dirty="0">
                <a:solidFill>
                  <a:srgbClr val="FF0000"/>
                </a:solidFill>
              </a:rPr>
              <a:t>  [107.]</a:t>
            </a:r>
          </a:p>
          <a:p>
            <a:pPr algn="l">
              <a:defRPr sz="3300">
                <a:latin typeface="Arial"/>
                <a:ea typeface="Arial"/>
                <a:cs typeface="Arial"/>
                <a:sym typeface="Arial"/>
              </a:defRPr>
            </a:pPr>
            <a:r>
              <a:rPr lang="en-US" altLang="ja-JP" sz="4100" dirty="0">
                <a:solidFill>
                  <a:srgbClr val="FF0000"/>
                </a:solidFill>
              </a:rPr>
              <a:t>  [107.]</a:t>
            </a:r>
          </a:p>
          <a:p>
            <a:pPr algn="l">
              <a:defRPr sz="3300">
                <a:latin typeface="Arial"/>
                <a:ea typeface="Arial"/>
                <a:cs typeface="Arial"/>
                <a:sym typeface="Arial"/>
              </a:defRPr>
            </a:pPr>
            <a:r>
              <a:rPr lang="en-US" altLang="ja-JP" sz="4100" dirty="0">
                <a:solidFill>
                  <a:srgbClr val="FF0000"/>
                </a:solidFill>
              </a:rPr>
              <a:t>  [107.]</a:t>
            </a:r>
          </a:p>
          <a:p>
            <a:pPr algn="l">
              <a:defRPr sz="3300">
                <a:latin typeface="Arial"/>
                <a:ea typeface="Arial"/>
                <a:cs typeface="Arial"/>
                <a:sym typeface="Arial"/>
              </a:defRPr>
            </a:pPr>
            <a:r>
              <a:rPr lang="en-US" altLang="ja-JP" sz="4100" dirty="0">
                <a:solidFill>
                  <a:srgbClr val="FF0000"/>
                </a:solidFill>
              </a:rPr>
              <a:t>  [104.]</a:t>
            </a:r>
          </a:p>
          <a:p>
            <a:pPr algn="l">
              <a:defRPr sz="3300">
                <a:latin typeface="Arial"/>
                <a:ea typeface="Arial"/>
                <a:cs typeface="Arial"/>
                <a:sym typeface="Arial"/>
              </a:defRPr>
            </a:pPr>
            <a:r>
              <a:rPr lang="en-US" altLang="ja-JP" sz="4100" dirty="0">
                <a:solidFill>
                  <a:srgbClr val="FF0000"/>
                </a:solidFill>
              </a:rPr>
              <a:t>  [104.]</a:t>
            </a:r>
          </a:p>
          <a:p>
            <a:pPr algn="l">
              <a:defRPr sz="3300">
                <a:latin typeface="Arial"/>
                <a:ea typeface="Arial"/>
                <a:cs typeface="Arial"/>
                <a:sym typeface="Arial"/>
              </a:defRPr>
            </a:pPr>
            <a:r>
              <a:rPr lang="en-US" altLang="ja-JP" sz="4100" dirty="0">
                <a:solidFill>
                  <a:srgbClr val="FF0000"/>
                </a:solidFill>
              </a:rPr>
              <a:t>  [104.]</a:t>
            </a:r>
          </a:p>
          <a:p>
            <a:pPr algn="l">
              <a:defRPr sz="3300">
                <a:latin typeface="Arial"/>
                <a:ea typeface="Arial"/>
                <a:cs typeface="Arial"/>
                <a:sym typeface="Arial"/>
              </a:defRPr>
            </a:pPr>
            <a:r>
              <a:rPr lang="en-US" altLang="ja-JP" sz="4100" dirty="0">
                <a:solidFill>
                  <a:srgbClr val="FF0000"/>
                </a:solidFill>
              </a:rPr>
              <a:t>  [107.]</a:t>
            </a:r>
          </a:p>
          <a:p>
            <a:pPr algn="l">
              <a:defRPr sz="3300">
                <a:latin typeface="Arial"/>
                <a:ea typeface="Arial"/>
                <a:cs typeface="Arial"/>
                <a:sym typeface="Arial"/>
              </a:defRPr>
            </a:pPr>
            <a:r>
              <a:rPr lang="en-US" altLang="ja-JP" sz="4100" dirty="0">
                <a:solidFill>
                  <a:srgbClr val="FF0000"/>
                </a:solidFill>
              </a:rPr>
              <a:t>  [111.]]</a:t>
            </a:r>
          </a:p>
          <a:p>
            <a:pPr algn="l">
              <a:defRPr sz="3300">
                <a:latin typeface="Arial"/>
                <a:ea typeface="Arial"/>
                <a:cs typeface="Arial"/>
                <a:sym typeface="Arial"/>
              </a:defRPr>
            </a:pPr>
            <a:r>
              <a:rPr lang="ja-JP" altLang="en-US" sz="4100" dirty="0">
                <a:solidFill>
                  <a:srgbClr val="FF0000"/>
                </a:solidFill>
              </a:rPr>
              <a:t>　：　</a:t>
            </a:r>
          </a:p>
          <a:p>
            <a:pPr lvl="1" algn="l">
              <a:defRPr sz="4100">
                <a:latin typeface="Arial"/>
                <a:ea typeface="Arial"/>
                <a:cs typeface="Arial"/>
                <a:sym typeface="Arial"/>
              </a:defRPr>
            </a:pPr>
            <a:endParaRPr sz="4100" dirty="0"/>
          </a:p>
        </p:txBody>
      </p:sp>
      <p:sp>
        <p:nvSpPr>
          <p:cNvPr id="507" name="(4, 10, 10, 1)"/>
          <p:cNvSpPr txBox="1"/>
          <p:nvPr/>
        </p:nvSpPr>
        <p:spPr>
          <a:xfrm>
            <a:off x="18756644" y="6784387"/>
            <a:ext cx="3714701" cy="8174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t>(4, 10, 10, 1)</a:t>
            </a:r>
          </a:p>
        </p:txBody>
      </p:sp>
      <p:pic>
        <p:nvPicPr>
          <p:cNvPr id="508" name="スクリーンショット 2021-05-17 19.19.09.png" descr="スクリーンショット 2021-05-17 19.19.09.png"/>
          <p:cNvPicPr>
            <a:picLocks noChangeAspect="1"/>
          </p:cNvPicPr>
          <p:nvPr/>
        </p:nvPicPr>
        <p:blipFill>
          <a:blip r:embed="rId2"/>
          <a:srcRect l="7169" b="8500"/>
          <a:stretch>
            <a:fillRect/>
          </a:stretch>
        </p:blipFill>
        <p:spPr>
          <a:xfrm>
            <a:off x="2143752" y="3931344"/>
            <a:ext cx="4366420" cy="4268960"/>
          </a:xfrm>
          <a:prstGeom prst="rect">
            <a:avLst/>
          </a:prstGeom>
          <a:ln w="76200">
            <a:solidFill>
              <a:schemeClr val="accent6"/>
            </a:solidFill>
            <a:miter lim="400000"/>
          </a:ln>
        </p:spPr>
      </p:pic>
      <p:pic>
        <p:nvPicPr>
          <p:cNvPr id="509" name="スクリーンショット 2021-05-17 19.19.09.png" descr="スクリーンショット 2021-05-17 19.19.09.png"/>
          <p:cNvPicPr>
            <a:picLocks noChangeAspect="1"/>
          </p:cNvPicPr>
          <p:nvPr/>
        </p:nvPicPr>
        <p:blipFill>
          <a:blip r:embed="rId2"/>
          <a:srcRect l="7169" b="8500"/>
          <a:stretch>
            <a:fillRect/>
          </a:stretch>
        </p:blipFill>
        <p:spPr>
          <a:xfrm>
            <a:off x="1582648" y="4468071"/>
            <a:ext cx="4366420" cy="4268960"/>
          </a:xfrm>
          <a:prstGeom prst="rect">
            <a:avLst/>
          </a:prstGeom>
          <a:ln w="76200">
            <a:solidFill>
              <a:schemeClr val="accent3"/>
            </a:solidFill>
            <a:miter lim="400000"/>
          </a:ln>
        </p:spPr>
      </p:pic>
      <p:sp>
        <p:nvSpPr>
          <p:cNvPr id="513" name="[[[224.]…"/>
          <p:cNvSpPr txBox="1"/>
          <p:nvPr/>
        </p:nvSpPr>
        <p:spPr>
          <a:xfrm>
            <a:off x="12286643" y="3364355"/>
            <a:ext cx="1853071" cy="6348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dirty="0">
                <a:solidFill>
                  <a:schemeClr val="accent3"/>
                </a:solidFill>
              </a:rPr>
              <a:t>[[[224.]</a:t>
            </a:r>
          </a:p>
          <a:p>
            <a:pPr algn="l">
              <a:defRPr sz="4100">
                <a:latin typeface="Arial"/>
                <a:ea typeface="Arial"/>
                <a:cs typeface="Arial"/>
                <a:sym typeface="Arial"/>
              </a:defRPr>
            </a:pPr>
            <a:r>
              <a:rPr dirty="0">
                <a:solidFill>
                  <a:schemeClr val="accent3"/>
                </a:solidFill>
              </a:rPr>
              <a:t>  [169.]</a:t>
            </a:r>
          </a:p>
          <a:p>
            <a:pPr algn="l">
              <a:defRPr sz="4100">
                <a:latin typeface="Arial"/>
                <a:ea typeface="Arial"/>
                <a:cs typeface="Arial"/>
                <a:sym typeface="Arial"/>
              </a:defRPr>
            </a:pPr>
            <a:r>
              <a:rPr dirty="0">
                <a:solidFill>
                  <a:schemeClr val="accent3"/>
                </a:solidFill>
              </a:rPr>
              <a:t>  [ 48.]</a:t>
            </a:r>
          </a:p>
          <a:p>
            <a:pPr algn="l">
              <a:defRPr sz="4100">
                <a:latin typeface="Arial"/>
                <a:ea typeface="Arial"/>
                <a:cs typeface="Arial"/>
                <a:sym typeface="Arial"/>
              </a:defRPr>
            </a:pPr>
            <a:r>
              <a:rPr dirty="0">
                <a:solidFill>
                  <a:schemeClr val="accent3"/>
                </a:solidFill>
              </a:rPr>
              <a:t>  [ 55.]</a:t>
            </a:r>
          </a:p>
          <a:p>
            <a:pPr algn="l">
              <a:defRPr sz="4100">
                <a:latin typeface="Arial"/>
                <a:ea typeface="Arial"/>
                <a:cs typeface="Arial"/>
                <a:sym typeface="Arial"/>
              </a:defRPr>
            </a:pPr>
            <a:r>
              <a:rPr dirty="0">
                <a:solidFill>
                  <a:schemeClr val="accent3"/>
                </a:solidFill>
              </a:rPr>
              <a:t>  [ 50.]</a:t>
            </a:r>
          </a:p>
          <a:p>
            <a:pPr algn="l">
              <a:defRPr sz="4100">
                <a:latin typeface="Arial"/>
                <a:ea typeface="Arial"/>
                <a:cs typeface="Arial"/>
                <a:sym typeface="Arial"/>
              </a:defRPr>
            </a:pPr>
            <a:r>
              <a:rPr dirty="0">
                <a:solidFill>
                  <a:schemeClr val="accent3"/>
                </a:solidFill>
              </a:rPr>
              <a:t>  [ 82.]</a:t>
            </a:r>
          </a:p>
          <a:p>
            <a:pPr algn="l">
              <a:defRPr sz="4100">
                <a:latin typeface="Arial"/>
                <a:ea typeface="Arial"/>
                <a:cs typeface="Arial"/>
                <a:sym typeface="Arial"/>
              </a:defRPr>
            </a:pPr>
            <a:r>
              <a:rPr dirty="0">
                <a:solidFill>
                  <a:schemeClr val="accent3"/>
                </a:solidFill>
              </a:rPr>
              <a:t>  [ 98.]</a:t>
            </a:r>
          </a:p>
          <a:p>
            <a:pPr algn="l">
              <a:defRPr sz="4100">
                <a:latin typeface="Arial"/>
                <a:ea typeface="Arial"/>
                <a:cs typeface="Arial"/>
                <a:sym typeface="Arial"/>
              </a:defRPr>
            </a:pPr>
            <a:r>
              <a:rPr dirty="0">
                <a:solidFill>
                  <a:schemeClr val="accent3"/>
                </a:solidFill>
              </a:rPr>
              <a:t>  [186.]</a:t>
            </a:r>
          </a:p>
          <a:p>
            <a:pPr algn="l">
              <a:defRPr sz="4100">
                <a:latin typeface="Arial"/>
                <a:ea typeface="Arial"/>
                <a:cs typeface="Arial"/>
                <a:sym typeface="Arial"/>
              </a:defRPr>
            </a:pPr>
            <a:r>
              <a:rPr dirty="0">
                <a:solidFill>
                  <a:schemeClr val="accent3"/>
                </a:solidFill>
              </a:rPr>
              <a:t>  [207.]</a:t>
            </a:r>
          </a:p>
          <a:p>
            <a:pPr algn="l">
              <a:defRPr sz="4100">
                <a:latin typeface="Arial"/>
                <a:ea typeface="Arial"/>
                <a:cs typeface="Arial"/>
                <a:sym typeface="Arial"/>
              </a:defRPr>
            </a:pPr>
            <a:r>
              <a:rPr dirty="0">
                <a:solidFill>
                  <a:schemeClr val="accent3"/>
                </a:solidFill>
              </a:rPr>
              <a:t>  [214.]]</a:t>
            </a:r>
          </a:p>
          <a:p>
            <a:pPr lvl="1" algn="l">
              <a:defRPr sz="4100">
                <a:latin typeface="Arial"/>
                <a:ea typeface="Arial"/>
                <a:cs typeface="Arial"/>
                <a:sym typeface="Arial"/>
              </a:defRPr>
            </a:pPr>
            <a:r>
              <a:rPr dirty="0">
                <a:solidFill>
                  <a:schemeClr val="accent3"/>
                </a:solidFill>
              </a:rPr>
              <a:t>：　</a:t>
            </a:r>
          </a:p>
        </p:txBody>
      </p:sp>
      <p:sp>
        <p:nvSpPr>
          <p:cNvPr id="514" name="[[[224.]…"/>
          <p:cNvSpPr txBox="1"/>
          <p:nvPr/>
        </p:nvSpPr>
        <p:spPr>
          <a:xfrm>
            <a:off x="14443310" y="3364355"/>
            <a:ext cx="1853071" cy="6348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dirty="0">
                <a:solidFill>
                  <a:schemeClr val="accent6"/>
                </a:solidFill>
              </a:rPr>
              <a:t>[[[224.]</a:t>
            </a:r>
          </a:p>
          <a:p>
            <a:pPr algn="l">
              <a:defRPr sz="4100">
                <a:latin typeface="Arial"/>
                <a:ea typeface="Arial"/>
                <a:cs typeface="Arial"/>
                <a:sym typeface="Arial"/>
              </a:defRPr>
            </a:pPr>
            <a:r>
              <a:rPr dirty="0">
                <a:solidFill>
                  <a:schemeClr val="accent6"/>
                </a:solidFill>
              </a:rPr>
              <a:t>  [169.]</a:t>
            </a:r>
          </a:p>
          <a:p>
            <a:pPr algn="l">
              <a:defRPr sz="4100">
                <a:latin typeface="Arial"/>
                <a:ea typeface="Arial"/>
                <a:cs typeface="Arial"/>
                <a:sym typeface="Arial"/>
              </a:defRPr>
            </a:pPr>
            <a:r>
              <a:rPr dirty="0">
                <a:solidFill>
                  <a:schemeClr val="accent6"/>
                </a:solidFill>
              </a:rPr>
              <a:t>  [ 48.]</a:t>
            </a:r>
          </a:p>
          <a:p>
            <a:pPr algn="l">
              <a:defRPr sz="4100">
                <a:latin typeface="Arial"/>
                <a:ea typeface="Arial"/>
                <a:cs typeface="Arial"/>
                <a:sym typeface="Arial"/>
              </a:defRPr>
            </a:pPr>
            <a:r>
              <a:rPr dirty="0">
                <a:solidFill>
                  <a:schemeClr val="accent6"/>
                </a:solidFill>
              </a:rPr>
              <a:t>  [ 55.]</a:t>
            </a:r>
          </a:p>
          <a:p>
            <a:pPr algn="l">
              <a:defRPr sz="4100">
                <a:latin typeface="Arial"/>
                <a:ea typeface="Arial"/>
                <a:cs typeface="Arial"/>
                <a:sym typeface="Arial"/>
              </a:defRPr>
            </a:pPr>
            <a:r>
              <a:rPr dirty="0">
                <a:solidFill>
                  <a:schemeClr val="accent6"/>
                </a:solidFill>
              </a:rPr>
              <a:t>  [ 50.]</a:t>
            </a:r>
          </a:p>
          <a:p>
            <a:pPr algn="l">
              <a:defRPr sz="4100">
                <a:latin typeface="Arial"/>
                <a:ea typeface="Arial"/>
                <a:cs typeface="Arial"/>
                <a:sym typeface="Arial"/>
              </a:defRPr>
            </a:pPr>
            <a:r>
              <a:rPr dirty="0">
                <a:solidFill>
                  <a:schemeClr val="accent6"/>
                </a:solidFill>
              </a:rPr>
              <a:t>  [ 82.]</a:t>
            </a:r>
          </a:p>
          <a:p>
            <a:pPr algn="l">
              <a:defRPr sz="4100">
                <a:latin typeface="Arial"/>
                <a:ea typeface="Arial"/>
                <a:cs typeface="Arial"/>
                <a:sym typeface="Arial"/>
              </a:defRPr>
            </a:pPr>
            <a:r>
              <a:rPr dirty="0">
                <a:solidFill>
                  <a:schemeClr val="accent6"/>
                </a:solidFill>
              </a:rPr>
              <a:t>  [ 98.]</a:t>
            </a:r>
          </a:p>
          <a:p>
            <a:pPr algn="l">
              <a:defRPr sz="4100">
                <a:latin typeface="Arial"/>
                <a:ea typeface="Arial"/>
                <a:cs typeface="Arial"/>
                <a:sym typeface="Arial"/>
              </a:defRPr>
            </a:pPr>
            <a:r>
              <a:rPr dirty="0">
                <a:solidFill>
                  <a:schemeClr val="accent6"/>
                </a:solidFill>
              </a:rPr>
              <a:t>  [186.]</a:t>
            </a:r>
          </a:p>
          <a:p>
            <a:pPr algn="l">
              <a:defRPr sz="4100">
                <a:latin typeface="Arial"/>
                <a:ea typeface="Arial"/>
                <a:cs typeface="Arial"/>
                <a:sym typeface="Arial"/>
              </a:defRPr>
            </a:pPr>
            <a:r>
              <a:rPr dirty="0">
                <a:solidFill>
                  <a:schemeClr val="accent6"/>
                </a:solidFill>
              </a:rPr>
              <a:t>  [207.]</a:t>
            </a:r>
          </a:p>
          <a:p>
            <a:pPr algn="l">
              <a:defRPr sz="4100">
                <a:latin typeface="Arial"/>
                <a:ea typeface="Arial"/>
                <a:cs typeface="Arial"/>
                <a:sym typeface="Arial"/>
              </a:defRPr>
            </a:pPr>
            <a:r>
              <a:rPr dirty="0">
                <a:solidFill>
                  <a:schemeClr val="accent6"/>
                </a:solidFill>
              </a:rPr>
              <a:t>  [214.]]</a:t>
            </a:r>
          </a:p>
          <a:p>
            <a:pPr lvl="1" algn="l">
              <a:defRPr sz="4100">
                <a:latin typeface="Arial"/>
                <a:ea typeface="Arial"/>
                <a:cs typeface="Arial"/>
                <a:sym typeface="Arial"/>
              </a:defRPr>
            </a:pPr>
            <a:r>
              <a:rPr dirty="0">
                <a:solidFill>
                  <a:schemeClr val="accent6"/>
                </a:solidFill>
              </a:rPr>
              <a:t>：　</a:t>
            </a:r>
          </a:p>
        </p:txBody>
      </p:sp>
      <p:sp>
        <p:nvSpPr>
          <p:cNvPr id="515" name="[222. ]]]"/>
          <p:cNvSpPr txBox="1"/>
          <p:nvPr/>
        </p:nvSpPr>
        <p:spPr>
          <a:xfrm>
            <a:off x="7703370" y="9712362"/>
            <a:ext cx="2828970"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solidFill>
                  <a:srgbClr val="FF0000"/>
                </a:solidFill>
              </a:rPr>
              <a:t>[222. ]]]　</a:t>
            </a:r>
          </a:p>
        </p:txBody>
      </p:sp>
      <p:sp>
        <p:nvSpPr>
          <p:cNvPr id="517" name="[222. ]]]"/>
          <p:cNvSpPr txBox="1"/>
          <p:nvPr/>
        </p:nvSpPr>
        <p:spPr>
          <a:xfrm>
            <a:off x="12052482" y="9712362"/>
            <a:ext cx="2828969"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solidFill>
                  <a:schemeClr val="accent3"/>
                </a:solidFill>
              </a:rPr>
              <a:t>[222. ]]]　</a:t>
            </a:r>
          </a:p>
        </p:txBody>
      </p:sp>
      <p:sp>
        <p:nvSpPr>
          <p:cNvPr id="518" name="[222. ]]] ]"/>
          <p:cNvSpPr txBox="1"/>
          <p:nvPr/>
        </p:nvSpPr>
        <p:spPr>
          <a:xfrm>
            <a:off x="14208301" y="9712362"/>
            <a:ext cx="2597604"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solidFill>
                  <a:schemeClr val="accent6"/>
                </a:solidFill>
              </a:rPr>
              <a:t>[222. ]]] ]</a:t>
            </a:r>
          </a:p>
        </p:txBody>
      </p:sp>
      <p:pic>
        <p:nvPicPr>
          <p:cNvPr id="2" name="図 1">
            <a:extLst>
              <a:ext uri="{FF2B5EF4-FFF2-40B4-BE49-F238E27FC236}">
                <a16:creationId xmlns:a16="http://schemas.microsoft.com/office/drawing/2014/main" id="{A36A98C6-B657-5C47-13FB-AD70FF1D3D78}"/>
              </a:ext>
            </a:extLst>
          </p:cNvPr>
          <p:cNvPicPr>
            <a:picLocks noChangeAspect="1"/>
          </p:cNvPicPr>
          <p:nvPr/>
        </p:nvPicPr>
        <p:blipFill rotWithShape="1">
          <a:blip r:embed="rId3"/>
          <a:srcRect l="6739" b="7580"/>
          <a:stretch/>
        </p:blipFill>
        <p:spPr>
          <a:xfrm>
            <a:off x="828644" y="4942826"/>
            <a:ext cx="4366420" cy="4389951"/>
          </a:xfrm>
          <a:prstGeom prst="rect">
            <a:avLst/>
          </a:prstGeom>
          <a:ln w="76200">
            <a:solidFill>
              <a:srgbClr val="0070C0"/>
            </a:solidFill>
          </a:ln>
        </p:spPr>
      </p:pic>
      <p:pic>
        <p:nvPicPr>
          <p:cNvPr id="3" name="図 2">
            <a:extLst>
              <a:ext uri="{FF2B5EF4-FFF2-40B4-BE49-F238E27FC236}">
                <a16:creationId xmlns:a16="http://schemas.microsoft.com/office/drawing/2014/main" id="{05B3CF12-57F6-4C10-3DAB-6C34F21ED0F5}"/>
              </a:ext>
            </a:extLst>
          </p:cNvPr>
          <p:cNvPicPr>
            <a:picLocks noChangeAspect="1"/>
          </p:cNvPicPr>
          <p:nvPr/>
        </p:nvPicPr>
        <p:blipFill rotWithShape="1">
          <a:blip r:embed="rId3"/>
          <a:srcRect l="6739" b="7580"/>
          <a:stretch/>
        </p:blipFill>
        <p:spPr>
          <a:xfrm>
            <a:off x="393567" y="5572734"/>
            <a:ext cx="4366420" cy="4389951"/>
          </a:xfrm>
          <a:prstGeom prst="rect">
            <a:avLst/>
          </a:prstGeom>
          <a:ln w="76200">
            <a:solidFill>
              <a:srgbClr val="FF0000"/>
            </a:solidFill>
          </a:ln>
        </p:spPr>
      </p:pic>
      <p:sp>
        <p:nvSpPr>
          <p:cNvPr id="5" name="[ [[[224.]…">
            <a:extLst>
              <a:ext uri="{FF2B5EF4-FFF2-40B4-BE49-F238E27FC236}">
                <a16:creationId xmlns:a16="http://schemas.microsoft.com/office/drawing/2014/main" id="{F691D54C-1432-467B-C7DC-DF59F005EC1A}"/>
              </a:ext>
            </a:extLst>
          </p:cNvPr>
          <p:cNvSpPr txBox="1"/>
          <p:nvPr/>
        </p:nvSpPr>
        <p:spPr>
          <a:xfrm>
            <a:off x="10077919" y="3361484"/>
            <a:ext cx="2503354" cy="6916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latin typeface="Arial"/>
                <a:ea typeface="Arial"/>
                <a:cs typeface="Arial"/>
                <a:sym typeface="Arial"/>
              </a:defRPr>
            </a:pPr>
            <a:r>
              <a:rPr lang="en-US" altLang="ja-JP" sz="4100" dirty="0">
                <a:solidFill>
                  <a:srgbClr val="0070C0"/>
                </a:solidFill>
              </a:rPr>
              <a:t>[[[114.]</a:t>
            </a:r>
          </a:p>
          <a:p>
            <a:pPr algn="l">
              <a:defRPr sz="3300">
                <a:latin typeface="Arial"/>
                <a:ea typeface="Arial"/>
                <a:cs typeface="Arial"/>
                <a:sym typeface="Arial"/>
              </a:defRPr>
            </a:pPr>
            <a:r>
              <a:rPr lang="en-US" altLang="ja-JP" sz="4100" dirty="0">
                <a:solidFill>
                  <a:srgbClr val="0070C0"/>
                </a:solidFill>
              </a:rPr>
              <a:t>  [111.]</a:t>
            </a:r>
          </a:p>
          <a:p>
            <a:pPr algn="l">
              <a:defRPr sz="3300">
                <a:latin typeface="Arial"/>
                <a:ea typeface="Arial"/>
                <a:cs typeface="Arial"/>
                <a:sym typeface="Arial"/>
              </a:defRPr>
            </a:pPr>
            <a:r>
              <a:rPr lang="en-US" altLang="ja-JP" sz="4100" dirty="0">
                <a:solidFill>
                  <a:srgbClr val="0070C0"/>
                </a:solidFill>
              </a:rPr>
              <a:t>  [107.]</a:t>
            </a:r>
          </a:p>
          <a:p>
            <a:pPr algn="l">
              <a:defRPr sz="3300">
                <a:latin typeface="Arial"/>
                <a:ea typeface="Arial"/>
                <a:cs typeface="Arial"/>
                <a:sym typeface="Arial"/>
              </a:defRPr>
            </a:pPr>
            <a:r>
              <a:rPr lang="en-US" altLang="ja-JP" sz="4100" dirty="0">
                <a:solidFill>
                  <a:srgbClr val="0070C0"/>
                </a:solidFill>
              </a:rPr>
              <a:t>  [107.]</a:t>
            </a:r>
          </a:p>
          <a:p>
            <a:pPr algn="l">
              <a:defRPr sz="3300">
                <a:latin typeface="Arial"/>
                <a:ea typeface="Arial"/>
                <a:cs typeface="Arial"/>
                <a:sym typeface="Arial"/>
              </a:defRPr>
            </a:pPr>
            <a:r>
              <a:rPr lang="en-US" altLang="ja-JP" sz="4100" dirty="0">
                <a:solidFill>
                  <a:srgbClr val="0070C0"/>
                </a:solidFill>
              </a:rPr>
              <a:t>  [107.]</a:t>
            </a:r>
          </a:p>
          <a:p>
            <a:pPr algn="l">
              <a:defRPr sz="3300">
                <a:latin typeface="Arial"/>
                <a:ea typeface="Arial"/>
                <a:cs typeface="Arial"/>
                <a:sym typeface="Arial"/>
              </a:defRPr>
            </a:pPr>
            <a:r>
              <a:rPr lang="en-US" altLang="ja-JP" sz="4100" dirty="0">
                <a:solidFill>
                  <a:srgbClr val="0070C0"/>
                </a:solidFill>
              </a:rPr>
              <a:t>  [104.]</a:t>
            </a:r>
          </a:p>
          <a:p>
            <a:pPr algn="l">
              <a:defRPr sz="3300">
                <a:latin typeface="Arial"/>
                <a:ea typeface="Arial"/>
                <a:cs typeface="Arial"/>
                <a:sym typeface="Arial"/>
              </a:defRPr>
            </a:pPr>
            <a:r>
              <a:rPr lang="en-US" altLang="ja-JP" sz="4100" dirty="0">
                <a:solidFill>
                  <a:srgbClr val="0070C0"/>
                </a:solidFill>
              </a:rPr>
              <a:t>  [104.]</a:t>
            </a:r>
          </a:p>
          <a:p>
            <a:pPr algn="l">
              <a:defRPr sz="3300">
                <a:latin typeface="Arial"/>
                <a:ea typeface="Arial"/>
                <a:cs typeface="Arial"/>
                <a:sym typeface="Arial"/>
              </a:defRPr>
            </a:pPr>
            <a:r>
              <a:rPr lang="en-US" altLang="ja-JP" sz="4100" dirty="0">
                <a:solidFill>
                  <a:srgbClr val="0070C0"/>
                </a:solidFill>
              </a:rPr>
              <a:t>  [104.]</a:t>
            </a:r>
          </a:p>
          <a:p>
            <a:pPr algn="l">
              <a:defRPr sz="3300">
                <a:latin typeface="Arial"/>
                <a:ea typeface="Arial"/>
                <a:cs typeface="Arial"/>
                <a:sym typeface="Arial"/>
              </a:defRPr>
            </a:pPr>
            <a:r>
              <a:rPr lang="en-US" altLang="ja-JP" sz="4100" dirty="0">
                <a:solidFill>
                  <a:srgbClr val="0070C0"/>
                </a:solidFill>
              </a:rPr>
              <a:t>  [107.]</a:t>
            </a:r>
          </a:p>
          <a:p>
            <a:pPr algn="l">
              <a:defRPr sz="3300">
                <a:latin typeface="Arial"/>
                <a:ea typeface="Arial"/>
                <a:cs typeface="Arial"/>
                <a:sym typeface="Arial"/>
              </a:defRPr>
            </a:pPr>
            <a:r>
              <a:rPr lang="en-US" altLang="ja-JP" sz="4100" dirty="0">
                <a:solidFill>
                  <a:srgbClr val="0070C0"/>
                </a:solidFill>
              </a:rPr>
              <a:t>  [111.]]</a:t>
            </a:r>
          </a:p>
          <a:p>
            <a:pPr algn="l">
              <a:defRPr sz="3300">
                <a:latin typeface="Arial"/>
                <a:ea typeface="Arial"/>
                <a:cs typeface="Arial"/>
                <a:sym typeface="Arial"/>
              </a:defRPr>
            </a:pPr>
            <a:r>
              <a:rPr lang="ja-JP" altLang="en-US" sz="4100" dirty="0">
                <a:solidFill>
                  <a:srgbClr val="0070C0"/>
                </a:solidFill>
              </a:rPr>
              <a:t>　：　</a:t>
            </a:r>
          </a:p>
          <a:p>
            <a:pPr lvl="1" algn="l">
              <a:defRPr sz="4100">
                <a:latin typeface="Arial"/>
                <a:ea typeface="Arial"/>
                <a:cs typeface="Arial"/>
                <a:sym typeface="Arial"/>
              </a:defRPr>
            </a:pPr>
            <a:endParaRPr sz="4100" dirty="0"/>
          </a:p>
        </p:txBody>
      </p:sp>
      <p:sp>
        <p:nvSpPr>
          <p:cNvPr id="6" name="[222. ]]]">
            <a:extLst>
              <a:ext uri="{FF2B5EF4-FFF2-40B4-BE49-F238E27FC236}">
                <a16:creationId xmlns:a16="http://schemas.microsoft.com/office/drawing/2014/main" id="{E3EB99F3-F890-8028-0CF7-54C10A9689F5}"/>
              </a:ext>
            </a:extLst>
          </p:cNvPr>
          <p:cNvSpPr txBox="1"/>
          <p:nvPr/>
        </p:nvSpPr>
        <p:spPr>
          <a:xfrm>
            <a:off x="9956009" y="9712362"/>
            <a:ext cx="2828970"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solidFill>
                  <a:srgbClr val="0070C0"/>
                </a:solidFill>
              </a:rPr>
              <a:t>[222. ]]]　</a:t>
            </a:r>
          </a:p>
        </p:txBody>
      </p:sp>
      <p:sp>
        <p:nvSpPr>
          <p:cNvPr id="4" name="(4, 10, 10, 1)">
            <a:extLst>
              <a:ext uri="{FF2B5EF4-FFF2-40B4-BE49-F238E27FC236}">
                <a16:creationId xmlns:a16="http://schemas.microsoft.com/office/drawing/2014/main" id="{D0290DD0-8E7D-FD24-1DF8-87DFAFEDBB8B}"/>
              </a:ext>
            </a:extLst>
          </p:cNvPr>
          <p:cNvSpPr txBox="1"/>
          <p:nvPr/>
        </p:nvSpPr>
        <p:spPr>
          <a:xfrm>
            <a:off x="3593492" y="11009286"/>
            <a:ext cx="17197015"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pPr algn="l"/>
            <a:r>
              <a:rPr lang="ja-JP" altLang="en-US" dirty="0"/>
              <a:t>変数に代入すると、</a:t>
            </a:r>
            <a:endParaRPr lang="en-US" altLang="ja-JP" dirty="0"/>
          </a:p>
          <a:p>
            <a:pPr algn="l"/>
            <a:r>
              <a:rPr lang="en-US" dirty="0">
                <a:solidFill>
                  <a:srgbClr val="FF0000"/>
                </a:solidFill>
              </a:rPr>
              <a:t>(</a:t>
            </a:r>
            <a:r>
              <a:rPr lang="ja-JP" altLang="en-US" dirty="0">
                <a:solidFill>
                  <a:srgbClr val="FF0000"/>
                </a:solidFill>
              </a:rPr>
              <a:t>変数名</a:t>
            </a:r>
            <a:r>
              <a:rPr lang="en-US" altLang="ja-JP" dirty="0">
                <a:solidFill>
                  <a:srgbClr val="FF0000"/>
                </a:solidFill>
              </a:rPr>
              <a:t>)[0]</a:t>
            </a:r>
            <a:r>
              <a:rPr lang="ja-JP" altLang="en-US" dirty="0"/>
              <a:t>が</a:t>
            </a:r>
            <a:r>
              <a:rPr lang="en-US" altLang="ja-JP" dirty="0"/>
              <a:t>1</a:t>
            </a:r>
            <a:r>
              <a:rPr lang="ja-JP" altLang="en-US" dirty="0"/>
              <a:t>枚目の配列、</a:t>
            </a:r>
            <a:r>
              <a:rPr lang="en-US" altLang="ja-JP" dirty="0">
                <a:solidFill>
                  <a:srgbClr val="0070C0"/>
                </a:solidFill>
              </a:rPr>
              <a:t>(</a:t>
            </a:r>
            <a:r>
              <a:rPr lang="ja-JP" altLang="en-US" dirty="0">
                <a:solidFill>
                  <a:srgbClr val="0070C0"/>
                </a:solidFill>
              </a:rPr>
              <a:t>変数名</a:t>
            </a:r>
            <a:r>
              <a:rPr lang="en-US" altLang="ja-JP" dirty="0">
                <a:solidFill>
                  <a:srgbClr val="0070C0"/>
                </a:solidFill>
              </a:rPr>
              <a:t>)[1]</a:t>
            </a:r>
            <a:r>
              <a:rPr lang="ja-JP" altLang="en-US" dirty="0"/>
              <a:t>が</a:t>
            </a:r>
            <a:r>
              <a:rPr lang="en-US" altLang="ja-JP" dirty="0"/>
              <a:t>2</a:t>
            </a:r>
            <a:r>
              <a:rPr lang="ja-JP" altLang="en-US" dirty="0"/>
              <a:t>枚目の配列になる</a:t>
            </a:r>
            <a:endParaRPr dirty="0"/>
          </a:p>
        </p:txBody>
      </p:sp>
    </p:spTree>
    <p:extLst>
      <p:ext uri="{BB962C8B-B14F-4D97-AF65-F5344CB8AC3E}">
        <p14:creationId xmlns:p14="http://schemas.microsoft.com/office/powerpoint/2010/main" val="407377368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6255430" y="343512"/>
            <a:ext cx="11381322"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前処理のゴール</a:t>
            </a:r>
            <a:r>
              <a:rPr lang="en-US" dirty="0"/>
              <a:t>(#3)</a:t>
            </a:r>
            <a:r>
              <a:rPr lang="ja-JP" altLang="en-US" dirty="0"/>
              <a:t>でやっていること</a:t>
            </a:r>
            <a:r>
              <a:rPr lang="en-US" dirty="0"/>
              <a:t>)</a:t>
            </a:r>
            <a:endParaRPr dirty="0"/>
          </a:p>
        </p:txBody>
      </p:sp>
      <p:sp>
        <p:nvSpPr>
          <p:cNvPr id="527" name="250枚の全て読み込んで、(学習+検証用データ) = (250, 64, 64, 1)を作る"/>
          <p:cNvSpPr txBox="1"/>
          <p:nvPr/>
        </p:nvSpPr>
        <p:spPr>
          <a:xfrm>
            <a:off x="1723106" y="9895477"/>
            <a:ext cx="21629319"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rPr lang="en-US" altLang="ja-JP" dirty="0"/>
              <a:t>(116×2)</a:t>
            </a:r>
            <a:r>
              <a:rPr dirty="0" err="1"/>
              <a:t>枚の全て読み込んで</a:t>
            </a:r>
            <a:r>
              <a:rPr dirty="0"/>
              <a:t>、(2</a:t>
            </a:r>
            <a:r>
              <a:rPr lang="en-US" dirty="0"/>
              <a:t>32</a:t>
            </a:r>
            <a:r>
              <a:rPr dirty="0"/>
              <a:t>, 64, 64, 1)</a:t>
            </a:r>
            <a:r>
              <a:rPr lang="ja-JP" altLang="en-US" dirty="0"/>
              <a:t>の配列</a:t>
            </a:r>
            <a:r>
              <a:rPr dirty="0" err="1"/>
              <a:t>を作る</a:t>
            </a:r>
            <a:r>
              <a:rPr lang="en-US" dirty="0"/>
              <a:t>(=64</a:t>
            </a:r>
            <a:r>
              <a:rPr lang="en-US" altLang="ja-JP" dirty="0"/>
              <a:t>×64</a:t>
            </a:r>
            <a:r>
              <a:rPr lang="ja-JP" altLang="en-US" dirty="0"/>
              <a:t>の白黒</a:t>
            </a:r>
            <a:r>
              <a:rPr lang="en-US" altLang="ja-JP" dirty="0"/>
              <a:t>)</a:t>
            </a:r>
            <a:r>
              <a:rPr dirty="0"/>
              <a:t> </a:t>
            </a:r>
          </a:p>
        </p:txBody>
      </p:sp>
      <p:sp>
        <p:nvSpPr>
          <p:cNvPr id="5" name="250枚の全て読み込んで、(学習+検証用データ) = (250, 64, 64, 1)を作る">
            <a:extLst>
              <a:ext uri="{FF2B5EF4-FFF2-40B4-BE49-F238E27FC236}">
                <a16:creationId xmlns:a16="http://schemas.microsoft.com/office/drawing/2014/main" id="{AC2948C3-56CE-4A46-B5AC-5D0963A5EF80}"/>
              </a:ext>
            </a:extLst>
          </p:cNvPr>
          <p:cNvSpPr txBox="1"/>
          <p:nvPr/>
        </p:nvSpPr>
        <p:spPr>
          <a:xfrm>
            <a:off x="2420472" y="11273956"/>
            <a:ext cx="20333854"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000">
                <a:latin typeface="Arial"/>
                <a:ea typeface="Arial"/>
                <a:cs typeface="Arial"/>
                <a:sym typeface="Arial"/>
              </a:defRPr>
            </a:lvl1pPr>
          </a:lstStyle>
          <a:p>
            <a:r>
              <a:rPr lang="ja-JP" altLang="en-US" dirty="0"/>
              <a:t>健常と肺炎の画像をランダムにシャッフルして、</a:t>
            </a:r>
            <a:endParaRPr lang="en-US" altLang="ja-JP" dirty="0"/>
          </a:p>
          <a:p>
            <a:r>
              <a:rPr lang="en-US" altLang="ja-JP" dirty="0" err="1"/>
              <a:t>image_train</a:t>
            </a:r>
            <a:r>
              <a:rPr lang="en-US" altLang="ja-JP" dirty="0"/>
              <a:t>(</a:t>
            </a:r>
            <a:r>
              <a:rPr lang="ja-JP" altLang="en-US" dirty="0"/>
              <a:t>特徴量データ</a:t>
            </a:r>
            <a:r>
              <a:rPr lang="en-US" altLang="ja-JP" dirty="0"/>
              <a:t>)</a:t>
            </a:r>
            <a:r>
              <a:rPr lang="ja-JP" altLang="en-US" dirty="0"/>
              <a:t>と</a:t>
            </a:r>
            <a:r>
              <a:rPr lang="en-US" altLang="ja-JP" dirty="0" err="1"/>
              <a:t>labels_train</a:t>
            </a:r>
            <a:r>
              <a:rPr lang="en-US" altLang="ja-JP" dirty="0"/>
              <a:t>(</a:t>
            </a:r>
            <a:r>
              <a:rPr lang="ja-JP" altLang="en-US" dirty="0"/>
              <a:t>正解データ</a:t>
            </a:r>
            <a:r>
              <a:rPr lang="en-US" altLang="ja-JP" dirty="0"/>
              <a:t>)</a:t>
            </a:r>
            <a:r>
              <a:rPr lang="ja-JP" altLang="en-US" dirty="0"/>
              <a:t>を作成</a:t>
            </a:r>
            <a:endParaRPr dirty="0"/>
          </a:p>
        </p:txBody>
      </p:sp>
      <p:pic>
        <p:nvPicPr>
          <p:cNvPr id="2" name="図 1">
            <a:extLst>
              <a:ext uri="{FF2B5EF4-FFF2-40B4-BE49-F238E27FC236}">
                <a16:creationId xmlns:a16="http://schemas.microsoft.com/office/drawing/2014/main" id="{DFA90919-9235-BA90-9122-DADA7ABB36D4}"/>
              </a:ext>
            </a:extLst>
          </p:cNvPr>
          <p:cNvPicPr>
            <a:picLocks noChangeAspect="1"/>
          </p:cNvPicPr>
          <p:nvPr/>
        </p:nvPicPr>
        <p:blipFill>
          <a:blip r:embed="rId2"/>
          <a:stretch>
            <a:fillRect/>
          </a:stretch>
        </p:blipFill>
        <p:spPr>
          <a:xfrm>
            <a:off x="5010923" y="1691023"/>
            <a:ext cx="13870336" cy="7621064"/>
          </a:xfrm>
          <a:prstGeom prst="rect">
            <a:avLst/>
          </a:prstGeom>
          <a:ln w="57150">
            <a:solidFill>
              <a:schemeClr val="tx1"/>
            </a:solidFill>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3) 実際の画像を読み込み加工する…"/>
          <p:cNvSpPr txBox="1"/>
          <p:nvPr/>
        </p:nvSpPr>
        <p:spPr>
          <a:xfrm>
            <a:off x="538520" y="1324142"/>
            <a:ext cx="13557350" cy="12144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a:latin typeface="Arial"/>
                <a:ea typeface="Arial"/>
                <a:cs typeface="Arial"/>
                <a:sym typeface="Arial"/>
              </a:defRPr>
            </a:pPr>
            <a:r>
              <a:rPr dirty="0"/>
              <a:t>#3) </a:t>
            </a:r>
            <a:r>
              <a:rPr dirty="0" err="1"/>
              <a:t>実際の画像を読み込み加工する</a:t>
            </a:r>
            <a:endParaRPr dirty="0"/>
          </a:p>
          <a:p>
            <a:pPr algn="l">
              <a:defRPr>
                <a:latin typeface="Arial"/>
                <a:ea typeface="Arial"/>
                <a:cs typeface="Arial"/>
                <a:sym typeface="Arial"/>
              </a:defRPr>
            </a:pPr>
            <a:r>
              <a:rPr dirty="0"/>
              <a:t>#画像ファイル名取得</a:t>
            </a:r>
          </a:p>
          <a:p>
            <a:pPr algn="l">
              <a:defRPr>
                <a:latin typeface="Arial"/>
                <a:ea typeface="Arial"/>
                <a:cs typeface="Arial"/>
                <a:sym typeface="Arial"/>
              </a:defRPr>
            </a:pPr>
            <a:r>
              <a:rPr dirty="0" err="1"/>
              <a:t>list_healthy</a:t>
            </a:r>
            <a:r>
              <a:rPr dirty="0"/>
              <a:t> = [</a:t>
            </a:r>
            <a:r>
              <a:rPr dirty="0" err="1"/>
              <a:t>i</a:t>
            </a:r>
            <a:r>
              <a:rPr dirty="0"/>
              <a:t> for </a:t>
            </a:r>
            <a:r>
              <a:rPr dirty="0" err="1"/>
              <a:t>i</a:t>
            </a:r>
            <a:r>
              <a:rPr dirty="0"/>
              <a:t> in </a:t>
            </a:r>
            <a:r>
              <a:rPr dirty="0" err="1"/>
              <a:t>listdir</a:t>
            </a:r>
            <a:r>
              <a:rPr dirty="0"/>
              <a:t>('./COVID-NORMAL/healthy') if not </a:t>
            </a:r>
            <a:r>
              <a:rPr dirty="0" err="1"/>
              <a:t>i.startswith</a:t>
            </a:r>
            <a:r>
              <a:rPr dirty="0"/>
              <a:t>('.')]</a:t>
            </a:r>
          </a:p>
          <a:p>
            <a:pPr algn="l">
              <a:defRPr>
                <a:latin typeface="Arial"/>
                <a:ea typeface="Arial"/>
                <a:cs typeface="Arial"/>
                <a:sym typeface="Arial"/>
              </a:defRPr>
            </a:pPr>
            <a:r>
              <a:rPr dirty="0"/>
              <a:t>list_covid19 = [</a:t>
            </a:r>
            <a:r>
              <a:rPr dirty="0" err="1"/>
              <a:t>i</a:t>
            </a:r>
            <a:r>
              <a:rPr dirty="0"/>
              <a:t> for </a:t>
            </a:r>
            <a:r>
              <a:rPr dirty="0" err="1"/>
              <a:t>i</a:t>
            </a:r>
            <a:r>
              <a:rPr dirty="0"/>
              <a:t> in </a:t>
            </a:r>
            <a:r>
              <a:rPr dirty="0" err="1"/>
              <a:t>listdir</a:t>
            </a:r>
            <a:r>
              <a:rPr dirty="0"/>
              <a:t>('./COVID-NORMAL/covid19') if not </a:t>
            </a:r>
            <a:r>
              <a:rPr dirty="0" err="1"/>
              <a:t>i.startswith</a:t>
            </a:r>
            <a:r>
              <a:rPr dirty="0"/>
              <a:t>('.')]</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#画像ファイル数</a:t>
            </a:r>
          </a:p>
          <a:p>
            <a:pPr algn="l">
              <a:defRPr>
                <a:latin typeface="Arial"/>
                <a:ea typeface="Arial"/>
                <a:cs typeface="Arial"/>
                <a:sym typeface="Arial"/>
              </a:defRPr>
            </a:pPr>
            <a:r>
              <a:rPr dirty="0" err="1"/>
              <a:t>number_of_healty</a:t>
            </a:r>
            <a:r>
              <a:rPr dirty="0"/>
              <a:t> = </a:t>
            </a:r>
            <a:r>
              <a:rPr dirty="0" err="1"/>
              <a:t>len</a:t>
            </a:r>
            <a:r>
              <a:rPr dirty="0"/>
              <a:t>(</a:t>
            </a:r>
            <a:r>
              <a:rPr dirty="0" err="1"/>
              <a:t>list_healthy</a:t>
            </a:r>
            <a:r>
              <a:rPr dirty="0"/>
              <a:t>)</a:t>
            </a:r>
          </a:p>
          <a:p>
            <a:pPr algn="l">
              <a:defRPr>
                <a:latin typeface="Arial"/>
                <a:ea typeface="Arial"/>
                <a:cs typeface="Arial"/>
                <a:sym typeface="Arial"/>
              </a:defRPr>
            </a:pPr>
            <a:r>
              <a:rPr dirty="0"/>
              <a:t>number_of_covid19 = </a:t>
            </a:r>
            <a:r>
              <a:rPr dirty="0" err="1"/>
              <a:t>len</a:t>
            </a:r>
            <a:r>
              <a:rPr dirty="0"/>
              <a:t>(list_covid19)</a:t>
            </a:r>
          </a:p>
          <a:p>
            <a:pPr algn="l">
              <a:defRPr>
                <a:latin typeface="Arial"/>
                <a:ea typeface="Arial"/>
                <a:cs typeface="Arial"/>
                <a:sym typeface="Arial"/>
              </a:defRPr>
            </a:pPr>
            <a:r>
              <a:rPr dirty="0" err="1"/>
              <a:t>number_of_total</a:t>
            </a:r>
            <a:r>
              <a:rPr dirty="0"/>
              <a:t> = </a:t>
            </a:r>
            <a:r>
              <a:rPr dirty="0" err="1"/>
              <a:t>number_of_healty</a:t>
            </a:r>
            <a:r>
              <a:rPr dirty="0"/>
              <a:t>  + number_of_covid19</a:t>
            </a:r>
          </a:p>
          <a:p>
            <a:pPr algn="l">
              <a:defRPr>
                <a:latin typeface="Arial"/>
                <a:ea typeface="Arial"/>
                <a:cs typeface="Arial"/>
                <a:sym typeface="Arial"/>
              </a:defRPr>
            </a:pPr>
            <a:endParaRPr dirty="0"/>
          </a:p>
          <a:p>
            <a:pPr algn="l">
              <a:defRPr>
                <a:latin typeface="Arial"/>
                <a:ea typeface="Arial"/>
                <a:cs typeface="Arial"/>
                <a:sym typeface="Arial"/>
              </a:defRPr>
            </a:pPr>
            <a:r>
              <a:rPr dirty="0"/>
              <a:t>#データ保管用numpy行列を定義</a:t>
            </a:r>
          </a:p>
          <a:p>
            <a:pPr algn="l">
              <a:defRPr>
                <a:latin typeface="Arial"/>
                <a:ea typeface="Arial"/>
                <a:cs typeface="Arial"/>
                <a:sym typeface="Arial"/>
              </a:defRPr>
            </a:pPr>
            <a:r>
              <a:rPr dirty="0" err="1"/>
              <a:t>images_input</a:t>
            </a:r>
            <a:r>
              <a:rPr dirty="0"/>
              <a:t> = </a:t>
            </a:r>
            <a:r>
              <a:rPr dirty="0" err="1"/>
              <a:t>np.zeros</a:t>
            </a:r>
            <a:r>
              <a:rPr dirty="0"/>
              <a:t>((</a:t>
            </a:r>
            <a:r>
              <a:rPr dirty="0" err="1"/>
              <a:t>number_of_total</a:t>
            </a:r>
            <a:r>
              <a:rPr dirty="0"/>
              <a:t>, 64, 64, 1), </a:t>
            </a:r>
            <a:r>
              <a:rPr dirty="0" err="1"/>
              <a:t>dtype</a:t>
            </a:r>
            <a:r>
              <a:rPr dirty="0"/>
              <a:t>=int) #画像 64×64 </a:t>
            </a:r>
            <a:r>
              <a:rPr dirty="0" err="1"/>
              <a:t>白黒</a:t>
            </a:r>
            <a:r>
              <a:rPr dirty="0"/>
              <a:t> 0-255整数</a:t>
            </a:r>
          </a:p>
          <a:p>
            <a:pPr algn="l">
              <a:defRPr>
                <a:latin typeface="Arial"/>
                <a:ea typeface="Arial"/>
                <a:cs typeface="Arial"/>
                <a:sym typeface="Arial"/>
              </a:defRPr>
            </a:pPr>
            <a:r>
              <a:rPr dirty="0" err="1"/>
              <a:t>images_train</a:t>
            </a:r>
            <a:r>
              <a:rPr dirty="0"/>
              <a:t> = </a:t>
            </a:r>
            <a:r>
              <a:rPr dirty="0" err="1"/>
              <a:t>np.zeros</a:t>
            </a:r>
            <a:r>
              <a:rPr dirty="0"/>
              <a:t>((</a:t>
            </a:r>
            <a:r>
              <a:rPr dirty="0" err="1"/>
              <a:t>number_of_total</a:t>
            </a:r>
            <a:r>
              <a:rPr dirty="0"/>
              <a:t>, 64, 64, 1), </a:t>
            </a:r>
            <a:r>
              <a:rPr dirty="0" err="1"/>
              <a:t>dtype</a:t>
            </a:r>
            <a:r>
              <a:rPr dirty="0"/>
              <a:t>=float) #画像 64×64 </a:t>
            </a:r>
            <a:r>
              <a:rPr dirty="0" err="1"/>
              <a:t>白黒</a:t>
            </a:r>
            <a:r>
              <a:rPr dirty="0"/>
              <a:t> 0-1浮動小数点</a:t>
            </a:r>
          </a:p>
          <a:p>
            <a:pPr algn="l">
              <a:defRPr>
                <a:latin typeface="Arial"/>
                <a:ea typeface="Arial"/>
                <a:cs typeface="Arial"/>
                <a:sym typeface="Arial"/>
              </a:defRPr>
            </a:pPr>
            <a:r>
              <a:rPr dirty="0" err="1"/>
              <a:t>labels_train</a:t>
            </a:r>
            <a:r>
              <a:rPr dirty="0"/>
              <a:t> = </a:t>
            </a:r>
            <a:r>
              <a:rPr dirty="0" err="1"/>
              <a:t>np.zeros</a:t>
            </a:r>
            <a:r>
              <a:rPr dirty="0"/>
              <a:t>((</a:t>
            </a:r>
            <a:r>
              <a:rPr dirty="0" err="1"/>
              <a:t>number_of_total</a:t>
            </a:r>
            <a:r>
              <a:rPr dirty="0"/>
              <a:t>, 1), </a:t>
            </a:r>
            <a:r>
              <a:rPr dirty="0" err="1"/>
              <a:t>dtype</a:t>
            </a:r>
            <a:r>
              <a:rPr dirty="0"/>
              <a:t>=int) #ラベル 0：正常 1:COVID19</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#画像ファイル取り込み</a:t>
            </a:r>
          </a:p>
          <a:p>
            <a:pPr algn="l">
              <a:defRPr>
                <a:latin typeface="Arial"/>
                <a:ea typeface="Arial"/>
                <a:cs typeface="Arial"/>
                <a:sym typeface="Arial"/>
              </a:defRPr>
            </a:pPr>
            <a:r>
              <a:rPr dirty="0"/>
              <a:t>for </a:t>
            </a:r>
            <a:r>
              <a:rPr dirty="0" err="1"/>
              <a:t>i</a:t>
            </a:r>
            <a:r>
              <a:rPr dirty="0"/>
              <a:t> in range(0, </a:t>
            </a:r>
            <a:r>
              <a:rPr dirty="0" err="1"/>
              <a:t>number_of_healty</a:t>
            </a:r>
            <a:r>
              <a:rPr dirty="0"/>
              <a:t>):</a:t>
            </a:r>
          </a:p>
          <a:p>
            <a:pPr algn="l">
              <a:defRPr>
                <a:latin typeface="Arial"/>
                <a:ea typeface="Arial"/>
                <a:cs typeface="Arial"/>
                <a:sym typeface="Arial"/>
              </a:defRPr>
            </a:pPr>
            <a:r>
              <a:rPr dirty="0"/>
              <a:t>    </a:t>
            </a:r>
            <a:r>
              <a:rPr dirty="0" err="1"/>
              <a:t>filepath</a:t>
            </a:r>
            <a:r>
              <a:rPr dirty="0"/>
              <a:t> = './COVID-NORMAL/healthy/%s' %</a:t>
            </a:r>
            <a:r>
              <a:rPr dirty="0" err="1"/>
              <a:t>list_healthy</a:t>
            </a:r>
            <a:r>
              <a:rPr dirty="0"/>
              <a:t>[</a:t>
            </a:r>
            <a:r>
              <a:rPr dirty="0" err="1"/>
              <a:t>i</a:t>
            </a:r>
            <a:r>
              <a:rPr dirty="0"/>
              <a:t>]</a:t>
            </a:r>
          </a:p>
          <a:p>
            <a:pPr algn="l">
              <a:defRPr>
                <a:latin typeface="Arial"/>
                <a:ea typeface="Arial"/>
                <a:cs typeface="Arial"/>
                <a:sym typeface="Arial"/>
              </a:defRPr>
            </a:pPr>
            <a:r>
              <a:rPr dirty="0"/>
              <a:t>    temp = </a:t>
            </a:r>
            <a:r>
              <a:rPr dirty="0" err="1"/>
              <a:t>load_img</a:t>
            </a:r>
            <a:r>
              <a:rPr dirty="0"/>
              <a:t>(</a:t>
            </a:r>
            <a:r>
              <a:rPr dirty="0" err="1"/>
              <a:t>filepath</a:t>
            </a:r>
            <a:r>
              <a:rPr dirty="0"/>
              <a:t>, </a:t>
            </a:r>
            <a:r>
              <a:rPr dirty="0" err="1"/>
              <a:t>color_mode</a:t>
            </a:r>
            <a:r>
              <a:rPr dirty="0"/>
              <a:t>='grayscale', </a:t>
            </a:r>
            <a:r>
              <a:rPr dirty="0" err="1"/>
              <a:t>target_size</a:t>
            </a:r>
            <a:r>
              <a:rPr dirty="0"/>
              <a:t>=(64,64), interpolation='</a:t>
            </a:r>
            <a:r>
              <a:rPr dirty="0" err="1"/>
              <a:t>lanczos</a:t>
            </a:r>
            <a:r>
              <a:rPr dirty="0"/>
              <a:t>' )</a:t>
            </a:r>
          </a:p>
          <a:p>
            <a:pPr algn="l">
              <a:defRPr>
                <a:latin typeface="Arial"/>
                <a:ea typeface="Arial"/>
                <a:cs typeface="Arial"/>
                <a:sym typeface="Arial"/>
              </a:defRPr>
            </a:pPr>
            <a:r>
              <a:rPr dirty="0"/>
              <a:t>    </a:t>
            </a:r>
            <a:r>
              <a:rPr dirty="0" err="1"/>
              <a:t>images_input</a:t>
            </a:r>
            <a:r>
              <a:rPr dirty="0"/>
              <a:t>[</a:t>
            </a:r>
            <a:r>
              <a:rPr dirty="0" err="1"/>
              <a:t>i</a:t>
            </a:r>
            <a:r>
              <a:rPr dirty="0"/>
              <a:t>] = </a:t>
            </a:r>
            <a:r>
              <a:rPr dirty="0" err="1"/>
              <a:t>img_to_array</a:t>
            </a:r>
            <a:r>
              <a:rPr dirty="0"/>
              <a:t>(temp)</a:t>
            </a:r>
          </a:p>
          <a:p>
            <a:pPr algn="l">
              <a:defRPr>
                <a:latin typeface="Arial"/>
                <a:ea typeface="Arial"/>
                <a:cs typeface="Arial"/>
                <a:sym typeface="Arial"/>
              </a:defRPr>
            </a:pPr>
            <a:r>
              <a:rPr dirty="0"/>
              <a:t>for </a:t>
            </a:r>
            <a:r>
              <a:rPr dirty="0" err="1"/>
              <a:t>i</a:t>
            </a:r>
            <a:r>
              <a:rPr dirty="0"/>
              <a:t> in range(0, number_of_covid19):</a:t>
            </a:r>
          </a:p>
          <a:p>
            <a:pPr algn="l">
              <a:defRPr>
                <a:latin typeface="Arial"/>
                <a:ea typeface="Arial"/>
                <a:cs typeface="Arial"/>
                <a:sym typeface="Arial"/>
              </a:defRPr>
            </a:pPr>
            <a:r>
              <a:rPr dirty="0"/>
              <a:t>    </a:t>
            </a:r>
            <a:r>
              <a:rPr dirty="0" err="1"/>
              <a:t>filepath</a:t>
            </a:r>
            <a:r>
              <a:rPr dirty="0"/>
              <a:t> = './COVID-NORMAL/covid19/%s' %list_covid19[</a:t>
            </a:r>
            <a:r>
              <a:rPr dirty="0" err="1"/>
              <a:t>i</a:t>
            </a:r>
            <a:r>
              <a:rPr dirty="0"/>
              <a:t>]</a:t>
            </a:r>
          </a:p>
          <a:p>
            <a:pPr algn="l">
              <a:defRPr>
                <a:latin typeface="Arial"/>
                <a:ea typeface="Arial"/>
                <a:cs typeface="Arial"/>
                <a:sym typeface="Arial"/>
              </a:defRPr>
            </a:pPr>
            <a:r>
              <a:rPr dirty="0"/>
              <a:t>    temp = </a:t>
            </a:r>
            <a:r>
              <a:rPr dirty="0" err="1"/>
              <a:t>load_img</a:t>
            </a:r>
            <a:r>
              <a:rPr dirty="0"/>
              <a:t>(</a:t>
            </a:r>
            <a:r>
              <a:rPr dirty="0" err="1"/>
              <a:t>filepath</a:t>
            </a:r>
            <a:r>
              <a:rPr dirty="0"/>
              <a:t>, </a:t>
            </a:r>
            <a:r>
              <a:rPr dirty="0" err="1"/>
              <a:t>color_mode</a:t>
            </a:r>
            <a:r>
              <a:rPr dirty="0"/>
              <a:t>='grayscale', </a:t>
            </a:r>
            <a:r>
              <a:rPr dirty="0" err="1"/>
              <a:t>target_size</a:t>
            </a:r>
            <a:r>
              <a:rPr dirty="0"/>
              <a:t>=(64,64), interpolation='</a:t>
            </a:r>
            <a:r>
              <a:rPr dirty="0" err="1"/>
              <a:t>lanczos</a:t>
            </a:r>
            <a:r>
              <a:rPr dirty="0"/>
              <a:t>' )</a:t>
            </a:r>
          </a:p>
          <a:p>
            <a:pPr algn="l">
              <a:defRPr>
                <a:latin typeface="Arial"/>
                <a:ea typeface="Arial"/>
                <a:cs typeface="Arial"/>
                <a:sym typeface="Arial"/>
              </a:defRPr>
            </a:pPr>
            <a:r>
              <a:rPr dirty="0"/>
              <a:t>    </a:t>
            </a:r>
            <a:r>
              <a:rPr dirty="0" err="1"/>
              <a:t>images_input</a:t>
            </a:r>
            <a:r>
              <a:rPr dirty="0"/>
              <a:t>[</a:t>
            </a:r>
            <a:r>
              <a:rPr dirty="0" err="1"/>
              <a:t>i</a:t>
            </a:r>
            <a:r>
              <a:rPr dirty="0"/>
              <a:t> + </a:t>
            </a:r>
            <a:r>
              <a:rPr dirty="0" err="1"/>
              <a:t>number_of_healty</a:t>
            </a:r>
            <a:r>
              <a:rPr dirty="0"/>
              <a:t>] = </a:t>
            </a:r>
            <a:r>
              <a:rPr dirty="0" err="1"/>
              <a:t>img_to_array</a:t>
            </a:r>
            <a:r>
              <a:rPr dirty="0"/>
              <a:t>(temp)</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#画像ファイルの並び順をランダムにシャッフル</a:t>
            </a:r>
          </a:p>
          <a:p>
            <a:pPr algn="l">
              <a:defRPr>
                <a:latin typeface="Arial"/>
                <a:ea typeface="Arial"/>
                <a:cs typeface="Arial"/>
                <a:sym typeface="Arial"/>
              </a:defRPr>
            </a:pPr>
            <a:r>
              <a:rPr dirty="0" err="1"/>
              <a:t>num_list</a:t>
            </a:r>
            <a:r>
              <a:rPr dirty="0"/>
              <a:t> = </a:t>
            </a:r>
            <a:r>
              <a:rPr dirty="0" err="1"/>
              <a:t>random.sample</a:t>
            </a:r>
            <a:r>
              <a:rPr dirty="0"/>
              <a:t>(range(250), k=250) # 0 </a:t>
            </a:r>
            <a:r>
              <a:rPr dirty="0" err="1"/>
              <a:t>から</a:t>
            </a:r>
            <a:r>
              <a:rPr dirty="0"/>
              <a:t> 249 </a:t>
            </a:r>
            <a:r>
              <a:rPr dirty="0" err="1"/>
              <a:t>までの整数乱数のリストを作成</a:t>
            </a:r>
            <a:endParaRPr dirty="0"/>
          </a:p>
          <a:p>
            <a:pPr algn="l">
              <a:defRPr>
                <a:latin typeface="Arial"/>
                <a:ea typeface="Arial"/>
                <a:cs typeface="Arial"/>
                <a:sym typeface="Arial"/>
              </a:defRPr>
            </a:pPr>
            <a:r>
              <a:rPr dirty="0"/>
              <a:t>print(</a:t>
            </a:r>
            <a:r>
              <a:rPr dirty="0" err="1"/>
              <a:t>num_list</a:t>
            </a:r>
            <a:r>
              <a:rPr dirty="0"/>
              <a:t>)</a:t>
            </a:r>
          </a:p>
          <a:p>
            <a:pPr algn="l">
              <a:defRPr>
                <a:latin typeface="Arial"/>
                <a:ea typeface="Arial"/>
                <a:cs typeface="Arial"/>
                <a:sym typeface="Arial"/>
              </a:defRPr>
            </a:pPr>
            <a:r>
              <a:rPr dirty="0"/>
              <a:t>j = 0</a:t>
            </a:r>
          </a:p>
          <a:p>
            <a:pPr algn="l">
              <a:defRPr>
                <a:latin typeface="Arial"/>
                <a:ea typeface="Arial"/>
                <a:cs typeface="Arial"/>
                <a:sym typeface="Arial"/>
              </a:defRPr>
            </a:pPr>
            <a:r>
              <a:rPr dirty="0"/>
              <a:t>for </a:t>
            </a:r>
            <a:r>
              <a:rPr dirty="0" err="1"/>
              <a:t>i</a:t>
            </a:r>
            <a:r>
              <a:rPr dirty="0"/>
              <a:t> in </a:t>
            </a:r>
            <a:r>
              <a:rPr dirty="0" err="1"/>
              <a:t>num_list</a:t>
            </a:r>
            <a:r>
              <a:rPr dirty="0"/>
              <a:t>:</a:t>
            </a:r>
          </a:p>
          <a:p>
            <a:pPr algn="l">
              <a:defRPr>
                <a:latin typeface="Arial"/>
                <a:ea typeface="Arial"/>
                <a:cs typeface="Arial"/>
                <a:sym typeface="Arial"/>
              </a:defRPr>
            </a:pPr>
            <a:r>
              <a:rPr dirty="0"/>
              <a:t>    </a:t>
            </a:r>
            <a:r>
              <a:rPr dirty="0" err="1"/>
              <a:t>images_train</a:t>
            </a:r>
            <a:r>
              <a:rPr dirty="0"/>
              <a:t>[j] = </a:t>
            </a:r>
            <a:r>
              <a:rPr dirty="0" err="1"/>
              <a:t>images_input</a:t>
            </a:r>
            <a:r>
              <a:rPr dirty="0"/>
              <a:t>[</a:t>
            </a:r>
            <a:r>
              <a:rPr dirty="0" err="1"/>
              <a:t>i</a:t>
            </a:r>
            <a:r>
              <a:rPr dirty="0"/>
              <a:t>] /255.0</a:t>
            </a:r>
          </a:p>
          <a:p>
            <a:pPr algn="l">
              <a:defRPr>
                <a:latin typeface="Arial"/>
                <a:ea typeface="Arial"/>
                <a:cs typeface="Arial"/>
                <a:sym typeface="Arial"/>
              </a:defRPr>
            </a:pPr>
            <a:r>
              <a:rPr dirty="0"/>
              <a:t>    </a:t>
            </a:r>
            <a:r>
              <a:rPr dirty="0" err="1"/>
              <a:t>labels_train</a:t>
            </a:r>
            <a:r>
              <a:rPr dirty="0"/>
              <a:t>[j] = 0 if </a:t>
            </a:r>
            <a:r>
              <a:rPr dirty="0" err="1"/>
              <a:t>i</a:t>
            </a:r>
            <a:r>
              <a:rPr dirty="0"/>
              <a:t> &lt;  </a:t>
            </a:r>
            <a:r>
              <a:rPr dirty="0" err="1"/>
              <a:t>number_of_healty</a:t>
            </a:r>
            <a:r>
              <a:rPr dirty="0"/>
              <a:t> else 1</a:t>
            </a:r>
          </a:p>
          <a:p>
            <a:pPr algn="l">
              <a:defRPr>
                <a:latin typeface="Arial"/>
                <a:ea typeface="Arial"/>
                <a:cs typeface="Arial"/>
                <a:sym typeface="Arial"/>
              </a:defRPr>
            </a:pPr>
            <a:r>
              <a:rPr dirty="0"/>
              <a:t>    j = j + 1</a:t>
            </a:r>
          </a:p>
        </p:txBody>
      </p:sp>
      <p:sp>
        <p:nvSpPr>
          <p:cNvPr id="522" name="画像の読み込みと加工"/>
          <p:cNvSpPr txBox="1"/>
          <p:nvPr/>
        </p:nvSpPr>
        <p:spPr>
          <a:xfrm>
            <a:off x="8586938" y="207194"/>
            <a:ext cx="67183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画像の読み込みと加工</a:t>
            </a:r>
          </a:p>
        </p:txBody>
      </p:sp>
      <p:sp>
        <p:nvSpPr>
          <p:cNvPr id="523" name="今回は詳細を割愛しますが、…"/>
          <p:cNvSpPr txBox="1"/>
          <p:nvPr/>
        </p:nvSpPr>
        <p:spPr>
          <a:xfrm>
            <a:off x="15535073" y="5910960"/>
            <a:ext cx="7938270" cy="1894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latin typeface="Arial"/>
                <a:ea typeface="Arial"/>
                <a:cs typeface="Arial"/>
                <a:sym typeface="Arial"/>
              </a:defRPr>
            </a:pPr>
            <a:r>
              <a:t>今回は詳細を割愛しますが、</a:t>
            </a:r>
          </a:p>
          <a:p>
            <a:pPr>
              <a:defRPr sz="3600">
                <a:latin typeface="Arial"/>
                <a:ea typeface="Arial"/>
                <a:cs typeface="Arial"/>
                <a:sym typeface="Arial"/>
              </a:defRPr>
            </a:pPr>
            <a:r>
              <a:t>webclassにここの詳しい説明を動画で</a:t>
            </a:r>
          </a:p>
          <a:p>
            <a:pPr>
              <a:defRPr sz="3600">
                <a:latin typeface="Arial"/>
                <a:ea typeface="Arial"/>
                <a:cs typeface="Arial"/>
                <a:sym typeface="Arial"/>
              </a:defRPr>
            </a:pPr>
            <a:r>
              <a:t>アップおります。</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9382888" y="343512"/>
            <a:ext cx="512640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dirty="0"/>
              <a:t>#4) </a:t>
            </a:r>
            <a:r>
              <a:rPr lang="ja-JP" altLang="en-US" dirty="0"/>
              <a:t>データの確認</a:t>
            </a:r>
            <a:endParaRPr dirty="0"/>
          </a:p>
        </p:txBody>
      </p:sp>
      <p:sp>
        <p:nvSpPr>
          <p:cNvPr id="6" name="テキスト ボックス 5">
            <a:extLst>
              <a:ext uri="{FF2B5EF4-FFF2-40B4-BE49-F238E27FC236}">
                <a16:creationId xmlns:a16="http://schemas.microsoft.com/office/drawing/2014/main" id="{7ECC787C-D0BB-437B-97A0-01A635E3EC41}"/>
              </a:ext>
            </a:extLst>
          </p:cNvPr>
          <p:cNvSpPr txBox="1"/>
          <p:nvPr/>
        </p:nvSpPr>
        <p:spPr>
          <a:xfrm>
            <a:off x="7227793" y="1822336"/>
            <a:ext cx="12196482" cy="308392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altLang="ja-JP" sz="5400" dirty="0"/>
              <a:t>print(images_input)</a:t>
            </a:r>
          </a:p>
          <a:p>
            <a:pPr algn="l"/>
            <a:r>
              <a:rPr lang="fr-FR" altLang="ja-JP" sz="5400" dirty="0"/>
              <a:t>print(images_train)</a:t>
            </a:r>
          </a:p>
          <a:p>
            <a:pPr algn="l"/>
            <a:r>
              <a:rPr lang="fr-FR" altLang="ja-JP" sz="5400" dirty="0"/>
              <a:t>print(images_train.shape)</a:t>
            </a:r>
          </a:p>
          <a:p>
            <a:pPr algn="l"/>
            <a:r>
              <a:rPr lang="fr-FR" altLang="ja-JP" sz="5400" dirty="0"/>
              <a:t>print(labels_train.shape)</a:t>
            </a:r>
            <a:endParaRPr lang="ja-JP" altLang="en-US" sz="5400" dirty="0"/>
          </a:p>
        </p:txBody>
      </p:sp>
    </p:spTree>
    <p:extLst>
      <p:ext uri="{BB962C8B-B14F-4D97-AF65-F5344CB8AC3E}">
        <p14:creationId xmlns:p14="http://schemas.microsoft.com/office/powerpoint/2010/main" val="107671950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9382888" y="343512"/>
            <a:ext cx="512640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dirty="0"/>
              <a:t>#4) </a:t>
            </a:r>
            <a:r>
              <a:rPr lang="ja-JP" altLang="en-US" dirty="0"/>
              <a:t>データの確認</a:t>
            </a:r>
            <a:endParaRPr dirty="0"/>
          </a:p>
        </p:txBody>
      </p:sp>
      <p:sp>
        <p:nvSpPr>
          <p:cNvPr id="6" name="テキスト ボックス 5">
            <a:extLst>
              <a:ext uri="{FF2B5EF4-FFF2-40B4-BE49-F238E27FC236}">
                <a16:creationId xmlns:a16="http://schemas.microsoft.com/office/drawing/2014/main" id="{7ECC787C-D0BB-437B-97A0-01A635E3EC41}"/>
              </a:ext>
            </a:extLst>
          </p:cNvPr>
          <p:cNvSpPr txBox="1"/>
          <p:nvPr/>
        </p:nvSpPr>
        <p:spPr>
          <a:xfrm>
            <a:off x="8446492" y="1660972"/>
            <a:ext cx="6999195" cy="252992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altLang="ja-JP" sz="4400" dirty="0"/>
              <a:t>print(images_input)</a:t>
            </a:r>
          </a:p>
          <a:p>
            <a:pPr algn="l"/>
            <a:r>
              <a:rPr lang="fr-FR" altLang="ja-JP" sz="4400" dirty="0"/>
              <a:t>print(images_train)</a:t>
            </a:r>
          </a:p>
          <a:p>
            <a:pPr algn="l"/>
            <a:r>
              <a:rPr lang="fr-FR" altLang="ja-JP" sz="4400" dirty="0"/>
              <a:t>print(images_train.shape)</a:t>
            </a:r>
          </a:p>
          <a:p>
            <a:pPr algn="l"/>
            <a:r>
              <a:rPr lang="fr-FR" altLang="ja-JP" sz="4400" dirty="0"/>
              <a:t>print(labels_train.shape)</a:t>
            </a:r>
            <a:endParaRPr lang="ja-JP" altLang="en-US" sz="4400" dirty="0"/>
          </a:p>
        </p:txBody>
      </p:sp>
      <p:sp>
        <p:nvSpPr>
          <p:cNvPr id="5" name="テキスト ボックス 4">
            <a:extLst>
              <a:ext uri="{FF2B5EF4-FFF2-40B4-BE49-F238E27FC236}">
                <a16:creationId xmlns:a16="http://schemas.microsoft.com/office/drawing/2014/main" id="{631DAC56-DCED-412E-8CD4-1F549B84B841}"/>
              </a:ext>
            </a:extLst>
          </p:cNvPr>
          <p:cNvSpPr txBox="1"/>
          <p:nvPr/>
        </p:nvSpPr>
        <p:spPr>
          <a:xfrm>
            <a:off x="5365376" y="5630854"/>
            <a:ext cx="2057400" cy="7737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dirty="0"/>
              <a:t>[[[[ 20]</a:t>
            </a:r>
          </a:p>
          <a:p>
            <a:pPr algn="l"/>
            <a:r>
              <a:rPr lang="en-US" altLang="ja-JP" dirty="0"/>
              <a:t>   [ 10]</a:t>
            </a:r>
          </a:p>
          <a:p>
            <a:pPr algn="l"/>
            <a:r>
              <a:rPr lang="en-US" altLang="ja-JP" dirty="0"/>
              <a:t>   [  6]</a:t>
            </a:r>
          </a:p>
          <a:p>
            <a:pPr algn="l"/>
            <a:r>
              <a:rPr lang="en-US" altLang="ja-JP" dirty="0"/>
              <a:t>   ...</a:t>
            </a:r>
          </a:p>
          <a:p>
            <a:pPr algn="l"/>
            <a:r>
              <a:rPr lang="en-US" altLang="ja-JP" dirty="0"/>
              <a:t>   [  9]</a:t>
            </a:r>
          </a:p>
          <a:p>
            <a:pPr algn="l"/>
            <a:r>
              <a:rPr lang="en-US" altLang="ja-JP" dirty="0"/>
              <a:t>   [ 11]</a:t>
            </a:r>
          </a:p>
          <a:p>
            <a:pPr algn="l"/>
            <a:r>
              <a:rPr lang="en-US" altLang="ja-JP" dirty="0"/>
              <a:t>   [ 13]]</a:t>
            </a:r>
          </a:p>
          <a:p>
            <a:pPr algn="l"/>
            <a:endParaRPr lang="en-US" altLang="ja-JP" dirty="0"/>
          </a:p>
          <a:p>
            <a:pPr algn="l"/>
            <a:r>
              <a:rPr lang="en-US" altLang="ja-JP" dirty="0"/>
              <a:t>  [[ 17]</a:t>
            </a:r>
          </a:p>
          <a:p>
            <a:pPr algn="l"/>
            <a:r>
              <a:rPr lang="en-US" altLang="ja-JP" dirty="0"/>
              <a:t>   [ 33]</a:t>
            </a:r>
          </a:p>
          <a:p>
            <a:pPr algn="l"/>
            <a:r>
              <a:rPr lang="en-US" altLang="ja-JP" dirty="0"/>
              <a:t>   [ 61]</a:t>
            </a:r>
          </a:p>
          <a:p>
            <a:pPr algn="l"/>
            <a:r>
              <a:rPr lang="en-US" altLang="ja-JP" dirty="0"/>
              <a:t>   ...</a:t>
            </a:r>
          </a:p>
          <a:p>
            <a:pPr algn="l"/>
            <a:r>
              <a:rPr lang="en-US" altLang="ja-JP" dirty="0"/>
              <a:t>   [  2]</a:t>
            </a:r>
          </a:p>
          <a:p>
            <a:pPr algn="l"/>
            <a:r>
              <a:rPr lang="en-US" altLang="ja-JP" dirty="0"/>
              <a:t>   [  5]</a:t>
            </a:r>
          </a:p>
          <a:p>
            <a:pPr algn="l"/>
            <a:r>
              <a:rPr lang="en-US" altLang="ja-JP" dirty="0"/>
              <a:t>   [  9]]</a:t>
            </a:r>
          </a:p>
          <a:p>
            <a:pPr algn="l"/>
            <a:endParaRPr lang="en-US" altLang="ja-JP" dirty="0"/>
          </a:p>
          <a:p>
            <a:pPr algn="l"/>
            <a:r>
              <a:rPr lang="en-US" altLang="ja-JP" dirty="0"/>
              <a:t>  [[ 78]</a:t>
            </a:r>
          </a:p>
          <a:p>
            <a:pPr algn="l"/>
            <a:r>
              <a:rPr lang="en-US" altLang="ja-JP" dirty="0"/>
              <a:t>   [109]</a:t>
            </a:r>
          </a:p>
          <a:p>
            <a:pPr algn="l"/>
            <a:r>
              <a:rPr lang="en-US" altLang="ja-JP" dirty="0"/>
              <a:t>   [119]</a:t>
            </a:r>
          </a:p>
          <a:p>
            <a:pPr algn="l"/>
            <a:r>
              <a:rPr lang="en-US" altLang="ja-JP" dirty="0"/>
              <a:t>   ...</a:t>
            </a:r>
          </a:p>
          <a:p>
            <a:pPr algn="l"/>
            <a:r>
              <a:rPr lang="en-US" altLang="ja-JP" dirty="0"/>
              <a:t>   [ 35]</a:t>
            </a:r>
          </a:p>
          <a:p>
            <a:pPr algn="l"/>
            <a:r>
              <a:rPr lang="en-US" altLang="ja-JP" dirty="0"/>
              <a:t>   [ 36]</a:t>
            </a:r>
          </a:p>
          <a:p>
            <a:pPr algn="l"/>
            <a:r>
              <a:rPr lang="en-US" altLang="ja-JP" dirty="0"/>
              <a:t>   [ 38]]]]</a:t>
            </a:r>
            <a:endParaRPr lang="ja-JP" altLang="en-US" dirty="0"/>
          </a:p>
        </p:txBody>
      </p:sp>
      <p:sp>
        <p:nvSpPr>
          <p:cNvPr id="7" name="テキスト ボックス 6">
            <a:extLst>
              <a:ext uri="{FF2B5EF4-FFF2-40B4-BE49-F238E27FC236}">
                <a16:creationId xmlns:a16="http://schemas.microsoft.com/office/drawing/2014/main" id="{3D395A0D-B253-4701-8784-37182DBF2A36}"/>
              </a:ext>
            </a:extLst>
          </p:cNvPr>
          <p:cNvSpPr txBox="1"/>
          <p:nvPr/>
        </p:nvSpPr>
        <p:spPr>
          <a:xfrm>
            <a:off x="12466301" y="5630853"/>
            <a:ext cx="2901406" cy="7737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dirty="0"/>
              <a:t> </a:t>
            </a:r>
            <a:r>
              <a:rPr lang="en-US" altLang="ja-JP" dirty="0"/>
              <a:t>[[[[0.14901961]</a:t>
            </a:r>
          </a:p>
          <a:p>
            <a:pPr algn="l"/>
            <a:r>
              <a:rPr lang="en-US" altLang="ja-JP" dirty="0"/>
              <a:t>   [0.1372549 ]</a:t>
            </a:r>
          </a:p>
          <a:p>
            <a:pPr algn="l"/>
            <a:r>
              <a:rPr lang="en-US" altLang="ja-JP" dirty="0"/>
              <a:t>   [0.10980392]</a:t>
            </a:r>
          </a:p>
          <a:p>
            <a:pPr algn="l"/>
            <a:r>
              <a:rPr lang="en-US" altLang="ja-JP" dirty="0"/>
              <a:t>   ...</a:t>
            </a:r>
          </a:p>
          <a:p>
            <a:pPr algn="l"/>
            <a:r>
              <a:rPr lang="en-US" altLang="ja-JP" dirty="0"/>
              <a:t>   [0.02745098]</a:t>
            </a:r>
          </a:p>
          <a:p>
            <a:pPr algn="l"/>
            <a:r>
              <a:rPr lang="en-US" altLang="ja-JP" dirty="0"/>
              <a:t>   [0.04705882]</a:t>
            </a:r>
          </a:p>
          <a:p>
            <a:pPr algn="l"/>
            <a:r>
              <a:rPr lang="en-US" altLang="ja-JP" dirty="0"/>
              <a:t>   [0.06666667]]</a:t>
            </a:r>
          </a:p>
          <a:p>
            <a:pPr algn="l"/>
            <a:endParaRPr lang="en-US" altLang="ja-JP" dirty="0"/>
          </a:p>
          <a:p>
            <a:pPr algn="l"/>
            <a:r>
              <a:rPr lang="en-US" altLang="ja-JP" dirty="0"/>
              <a:t>  [[0.12941176]</a:t>
            </a:r>
          </a:p>
          <a:p>
            <a:pPr algn="l"/>
            <a:r>
              <a:rPr lang="en-US" altLang="ja-JP" dirty="0"/>
              <a:t>   [0.10196078]</a:t>
            </a:r>
          </a:p>
          <a:p>
            <a:pPr algn="l"/>
            <a:r>
              <a:rPr lang="en-US" altLang="ja-JP" dirty="0"/>
              <a:t>   [0.09803922]</a:t>
            </a:r>
          </a:p>
          <a:p>
            <a:pPr algn="l"/>
            <a:r>
              <a:rPr lang="en-US" altLang="ja-JP" dirty="0"/>
              <a:t>   ...</a:t>
            </a:r>
          </a:p>
          <a:p>
            <a:pPr algn="l"/>
            <a:r>
              <a:rPr lang="en-US" altLang="ja-JP" dirty="0"/>
              <a:t>   [0.11372549]</a:t>
            </a:r>
          </a:p>
          <a:p>
            <a:pPr algn="l"/>
            <a:r>
              <a:rPr lang="en-US" altLang="ja-JP" dirty="0"/>
              <a:t>   [0.04313725]</a:t>
            </a:r>
          </a:p>
          <a:p>
            <a:pPr algn="l"/>
            <a:r>
              <a:rPr lang="en-US" altLang="ja-JP" dirty="0"/>
              <a:t>   [0.04313725]]</a:t>
            </a:r>
          </a:p>
          <a:p>
            <a:pPr algn="l"/>
            <a:endParaRPr lang="en-US" altLang="ja-JP" dirty="0"/>
          </a:p>
          <a:p>
            <a:pPr algn="l"/>
            <a:r>
              <a:rPr lang="en-US" altLang="ja-JP" dirty="0"/>
              <a:t>  [[0.09411765]</a:t>
            </a:r>
          </a:p>
          <a:p>
            <a:pPr algn="l"/>
            <a:r>
              <a:rPr lang="en-US" altLang="ja-JP" dirty="0"/>
              <a:t>   [0.17254902]</a:t>
            </a:r>
          </a:p>
          <a:p>
            <a:pPr algn="l"/>
            <a:r>
              <a:rPr lang="en-US" altLang="ja-JP" dirty="0"/>
              <a:t>   [0.28627451]</a:t>
            </a:r>
          </a:p>
          <a:p>
            <a:pPr algn="l"/>
            <a:r>
              <a:rPr lang="en-US" altLang="ja-JP" dirty="0"/>
              <a:t>   ...</a:t>
            </a:r>
          </a:p>
          <a:p>
            <a:pPr algn="l"/>
            <a:r>
              <a:rPr lang="en-US" altLang="ja-JP" dirty="0"/>
              <a:t>   [0.10588235]</a:t>
            </a:r>
          </a:p>
          <a:p>
            <a:pPr algn="l"/>
            <a:r>
              <a:rPr lang="en-US" altLang="ja-JP" dirty="0"/>
              <a:t>   [0.01176471]</a:t>
            </a:r>
          </a:p>
          <a:p>
            <a:pPr algn="l"/>
            <a:r>
              <a:rPr lang="en-US" altLang="ja-JP" dirty="0"/>
              <a:t>   [0.02745098]]]]</a:t>
            </a:r>
            <a:endParaRPr lang="ja-JP" altLang="en-US" dirty="0"/>
          </a:p>
        </p:txBody>
      </p:sp>
      <p:sp>
        <p:nvSpPr>
          <p:cNvPr id="9" name="テキスト ボックス 8">
            <a:extLst>
              <a:ext uri="{FF2B5EF4-FFF2-40B4-BE49-F238E27FC236}">
                <a16:creationId xmlns:a16="http://schemas.microsoft.com/office/drawing/2014/main" id="{828FE196-0716-4A94-BEC7-98CAB60F4FF3}"/>
              </a:ext>
            </a:extLst>
          </p:cNvPr>
          <p:cNvSpPr txBox="1"/>
          <p:nvPr/>
        </p:nvSpPr>
        <p:spPr>
          <a:xfrm>
            <a:off x="719416" y="6977122"/>
            <a:ext cx="4282890"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000" dirty="0"/>
              <a:t>images_input</a:t>
            </a:r>
          </a:p>
          <a:p>
            <a:endParaRPr lang="fr-FR" altLang="ja-JP" sz="4000" dirty="0"/>
          </a:p>
          <a:p>
            <a:r>
              <a:rPr lang="en-US" altLang="ja-JP" sz="4000" dirty="0"/>
              <a:t>232</a:t>
            </a:r>
            <a:r>
              <a:rPr lang="ja-JP" altLang="en-US" sz="4000" dirty="0"/>
              <a:t>枚を</a:t>
            </a:r>
            <a:endParaRPr lang="en-US" altLang="ja-JP" sz="4000" dirty="0"/>
          </a:p>
          <a:p>
            <a:r>
              <a:rPr lang="ja-JP" altLang="en-US" sz="4000" dirty="0"/>
              <a:t>順に読み込んで</a:t>
            </a:r>
            <a:endParaRPr lang="en-US" altLang="ja-JP" sz="4000" dirty="0"/>
          </a:p>
          <a:p>
            <a:r>
              <a:rPr lang="ja-JP" altLang="en-US" sz="4000" dirty="0"/>
              <a:t>配列に変換</a:t>
            </a:r>
          </a:p>
        </p:txBody>
      </p:sp>
      <p:sp>
        <p:nvSpPr>
          <p:cNvPr id="10" name="テキスト ボックス 9">
            <a:extLst>
              <a:ext uri="{FF2B5EF4-FFF2-40B4-BE49-F238E27FC236}">
                <a16:creationId xmlns:a16="http://schemas.microsoft.com/office/drawing/2014/main" id="{FDB0351C-A48B-4400-BF4D-AD7CAAC233FE}"/>
              </a:ext>
            </a:extLst>
          </p:cNvPr>
          <p:cNvSpPr txBox="1"/>
          <p:nvPr/>
        </p:nvSpPr>
        <p:spPr>
          <a:xfrm>
            <a:off x="7968342" y="6977122"/>
            <a:ext cx="4595739"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000" dirty="0"/>
              <a:t>images_train</a:t>
            </a:r>
          </a:p>
          <a:p>
            <a:endParaRPr lang="fr-FR" altLang="ja-JP" sz="4000" dirty="0"/>
          </a:p>
          <a:p>
            <a:r>
              <a:rPr lang="ja-JP" altLang="en-US" sz="4000" dirty="0"/>
              <a:t>順番をシャッフル</a:t>
            </a:r>
            <a:endParaRPr lang="en-US" altLang="ja-JP" sz="4000" dirty="0"/>
          </a:p>
          <a:p>
            <a:r>
              <a:rPr lang="ja-JP" altLang="en-US" sz="4000" dirty="0"/>
              <a:t>して</a:t>
            </a:r>
            <a:r>
              <a:rPr lang="en-US" altLang="ja-JP" sz="4000" dirty="0"/>
              <a:t>255</a:t>
            </a:r>
            <a:r>
              <a:rPr lang="ja-JP" altLang="en-US" sz="4000" dirty="0"/>
              <a:t>で割って</a:t>
            </a:r>
            <a:endParaRPr lang="en-US" altLang="ja-JP" sz="4000" dirty="0"/>
          </a:p>
          <a:p>
            <a:r>
              <a:rPr lang="en-US" altLang="ja-JP" sz="4000" dirty="0"/>
              <a:t>0 </a:t>
            </a:r>
            <a:r>
              <a:rPr lang="ja-JP" altLang="en-US" sz="4000" dirty="0"/>
              <a:t>～</a:t>
            </a:r>
            <a:r>
              <a:rPr lang="en-US" altLang="ja-JP" sz="4000" dirty="0"/>
              <a:t>1</a:t>
            </a:r>
            <a:r>
              <a:rPr lang="ja-JP" altLang="en-US" sz="4000" dirty="0"/>
              <a:t>に変換</a:t>
            </a:r>
            <a:endParaRPr lang="en-US" altLang="ja-JP" sz="4000" dirty="0"/>
          </a:p>
          <a:p>
            <a:r>
              <a:rPr lang="en-US" altLang="ja-JP" sz="4000" dirty="0"/>
              <a:t>(</a:t>
            </a:r>
            <a:r>
              <a:rPr lang="ja-JP" altLang="en-US" sz="4000" dirty="0"/>
              <a:t>色の濃さが</a:t>
            </a:r>
            <a:r>
              <a:rPr lang="en-US" altLang="ja-JP" sz="4000" dirty="0"/>
              <a:t>0</a:t>
            </a:r>
            <a:r>
              <a:rPr lang="ja-JP" altLang="en-US" sz="4000" dirty="0"/>
              <a:t>～</a:t>
            </a:r>
            <a:r>
              <a:rPr lang="en-US" altLang="ja-JP" sz="4000" dirty="0"/>
              <a:t>255)</a:t>
            </a:r>
            <a:endParaRPr lang="ja-JP" altLang="en-US" sz="4000" dirty="0"/>
          </a:p>
        </p:txBody>
      </p:sp>
      <p:sp>
        <p:nvSpPr>
          <p:cNvPr id="12" name="テキスト ボックス 11">
            <a:extLst>
              <a:ext uri="{FF2B5EF4-FFF2-40B4-BE49-F238E27FC236}">
                <a16:creationId xmlns:a16="http://schemas.microsoft.com/office/drawing/2014/main" id="{BBD2331F-0CAE-4CE5-A0C8-8FEF8FCDB7E8}"/>
              </a:ext>
            </a:extLst>
          </p:cNvPr>
          <p:cNvSpPr txBox="1"/>
          <p:nvPr/>
        </p:nvSpPr>
        <p:spPr>
          <a:xfrm>
            <a:off x="15890776" y="6977122"/>
            <a:ext cx="676611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400" dirty="0"/>
              <a:t>print(images_train.shape)</a:t>
            </a:r>
          </a:p>
          <a:p>
            <a:r>
              <a:rPr lang="fr-FR" altLang="ja-JP" sz="4400" dirty="0"/>
              <a:t>(232, 64, 64, 1)</a:t>
            </a:r>
          </a:p>
          <a:p>
            <a:endParaRPr lang="fr-FR" altLang="ja-JP" sz="4400" dirty="0"/>
          </a:p>
          <a:p>
            <a:r>
              <a:rPr lang="fr-FR" altLang="ja-JP" sz="4400" dirty="0"/>
              <a:t>print(labels_train.shape)</a:t>
            </a:r>
          </a:p>
          <a:p>
            <a:r>
              <a:rPr lang="fr-FR" altLang="ja-JP" sz="4400" dirty="0"/>
              <a:t>(232, 1)</a:t>
            </a:r>
            <a:endParaRPr lang="ja-JP" altLang="en-US" sz="4400" dirty="0"/>
          </a:p>
        </p:txBody>
      </p:sp>
      <p:sp>
        <p:nvSpPr>
          <p:cNvPr id="13" name="テキスト ボックス 12">
            <a:extLst>
              <a:ext uri="{FF2B5EF4-FFF2-40B4-BE49-F238E27FC236}">
                <a16:creationId xmlns:a16="http://schemas.microsoft.com/office/drawing/2014/main" id="{F148B9D5-4F2D-4840-9D3D-31D52AF09A34}"/>
              </a:ext>
            </a:extLst>
          </p:cNvPr>
          <p:cNvSpPr txBox="1"/>
          <p:nvPr/>
        </p:nvSpPr>
        <p:spPr>
          <a:xfrm>
            <a:off x="16271423" y="11219102"/>
            <a:ext cx="6004815" cy="75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4800" dirty="0"/>
              <a:t>健常が０、肺炎が</a:t>
            </a:r>
            <a:r>
              <a:rPr lang="en-US" altLang="ja-JP" sz="4800" dirty="0"/>
              <a:t>1</a:t>
            </a:r>
          </a:p>
        </p:txBody>
      </p:sp>
    </p:spTree>
    <p:extLst>
      <p:ext uri="{BB962C8B-B14F-4D97-AF65-F5344CB8AC3E}">
        <p14:creationId xmlns:p14="http://schemas.microsoft.com/office/powerpoint/2010/main" val="423125103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深層学習の流れ"/>
          <p:cNvSpPr txBox="1"/>
          <p:nvPr/>
        </p:nvSpPr>
        <p:spPr>
          <a:xfrm>
            <a:off x="10479710" y="382534"/>
            <a:ext cx="37592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100">
                <a:latin typeface="ヒラギノ角ゴ ProN W3"/>
                <a:ea typeface="ヒラギノ角ゴ ProN W3"/>
                <a:cs typeface="ヒラギノ角ゴ ProN W3"/>
                <a:sym typeface="ヒラギノ角ゴ ProN W3"/>
              </a:defRPr>
            </a:lvl1pPr>
          </a:lstStyle>
          <a:p>
            <a:r>
              <a:t>深層学習の流れ</a:t>
            </a:r>
          </a:p>
        </p:txBody>
      </p:sp>
      <p:sp>
        <p:nvSpPr>
          <p:cNvPr id="202" name="四角形"/>
          <p:cNvSpPr/>
          <p:nvPr/>
        </p:nvSpPr>
        <p:spPr>
          <a:xfrm>
            <a:off x="1597487" y="3044301"/>
            <a:ext cx="2944750" cy="3564050"/>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3" name="四角形"/>
          <p:cNvSpPr/>
          <p:nvPr/>
        </p:nvSpPr>
        <p:spPr>
          <a:xfrm>
            <a:off x="5360153" y="3124798"/>
            <a:ext cx="1907263" cy="3403055"/>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4" name="x(特徴量データ)"/>
          <p:cNvSpPr txBox="1"/>
          <p:nvPr/>
        </p:nvSpPr>
        <p:spPr>
          <a:xfrm>
            <a:off x="1597487" y="2203994"/>
            <a:ext cx="294475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x(特徴量データ)</a:t>
            </a:r>
          </a:p>
        </p:txBody>
      </p:sp>
      <p:sp>
        <p:nvSpPr>
          <p:cNvPr id="205" name="y(正解データ)"/>
          <p:cNvSpPr txBox="1"/>
          <p:nvPr/>
        </p:nvSpPr>
        <p:spPr>
          <a:xfrm>
            <a:off x="5029814" y="2203994"/>
            <a:ext cx="256794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y(正解データ)</a:t>
            </a:r>
          </a:p>
        </p:txBody>
      </p:sp>
      <p:sp>
        <p:nvSpPr>
          <p:cNvPr id="206" name="x_train"/>
          <p:cNvSpPr txBox="1"/>
          <p:nvPr/>
        </p:nvSpPr>
        <p:spPr>
          <a:xfrm>
            <a:off x="2322149" y="4243491"/>
            <a:ext cx="149542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x_train</a:t>
            </a:r>
          </a:p>
        </p:txBody>
      </p:sp>
      <p:sp>
        <p:nvSpPr>
          <p:cNvPr id="207" name="y_train"/>
          <p:cNvSpPr txBox="1"/>
          <p:nvPr/>
        </p:nvSpPr>
        <p:spPr>
          <a:xfrm>
            <a:off x="5563976" y="4243491"/>
            <a:ext cx="1499617"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y_train</a:t>
            </a:r>
          </a:p>
        </p:txBody>
      </p:sp>
      <p:sp>
        <p:nvSpPr>
          <p:cNvPr id="208" name="角丸四角形"/>
          <p:cNvSpPr/>
          <p:nvPr/>
        </p:nvSpPr>
        <p:spPr>
          <a:xfrm>
            <a:off x="9129386" y="3822802"/>
            <a:ext cx="2567942"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9" name="学習モデルの選定"/>
          <p:cNvSpPr txBox="1"/>
          <p:nvPr/>
        </p:nvSpPr>
        <p:spPr>
          <a:xfrm>
            <a:off x="9070098" y="1620407"/>
            <a:ext cx="3341117" cy="508001"/>
          </a:xfrm>
          <a:prstGeom prst="rect">
            <a:avLst/>
          </a:prstGeom>
          <a:solidFill>
            <a:srgbClr val="61D836">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200">
                <a:latin typeface="ヒラギノ角ゴ ProN W3"/>
                <a:ea typeface="ヒラギノ角ゴ ProN W3"/>
                <a:cs typeface="ヒラギノ角ゴ ProN W3"/>
                <a:sym typeface="ヒラギノ角ゴ ProN W3"/>
              </a:defRPr>
            </a:lvl1pPr>
          </a:lstStyle>
          <a:p>
            <a:r>
              <a:t>学習モデルの選定</a:t>
            </a:r>
          </a:p>
        </p:txBody>
      </p:sp>
      <p:sp>
        <p:nvSpPr>
          <p:cNvPr id="210" name="学習"/>
          <p:cNvSpPr txBox="1"/>
          <p:nvPr/>
        </p:nvSpPr>
        <p:spPr>
          <a:xfrm>
            <a:off x="9683106" y="4091091"/>
            <a:ext cx="1460501" cy="7874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5200">
                <a:latin typeface="ヒラギノ角ゴ ProN W6"/>
                <a:ea typeface="ヒラギノ角ゴ ProN W6"/>
                <a:cs typeface="ヒラギノ角ゴ ProN W6"/>
                <a:sym typeface="ヒラギノ角ゴ ProN W6"/>
              </a:defRPr>
            </a:lvl1pPr>
          </a:lstStyle>
          <a:p>
            <a:r>
              <a:t>学習</a:t>
            </a:r>
          </a:p>
        </p:txBody>
      </p:sp>
      <p:sp>
        <p:nvSpPr>
          <p:cNvPr id="211" name="矢印"/>
          <p:cNvSpPr/>
          <p:nvPr/>
        </p:nvSpPr>
        <p:spPr>
          <a:xfrm>
            <a:off x="7687212" y="4760438"/>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2" name="四角形"/>
          <p:cNvSpPr/>
          <p:nvPr/>
        </p:nvSpPr>
        <p:spPr>
          <a:xfrm>
            <a:off x="1650381" y="8047614"/>
            <a:ext cx="2838963" cy="2030203"/>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3" name="四角形"/>
          <p:cNvSpPr/>
          <p:nvPr/>
        </p:nvSpPr>
        <p:spPr>
          <a:xfrm>
            <a:off x="5360153" y="11513711"/>
            <a:ext cx="1907263" cy="1270001"/>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4" name="x_test"/>
          <p:cNvSpPr txBox="1"/>
          <p:nvPr/>
        </p:nvSpPr>
        <p:spPr>
          <a:xfrm>
            <a:off x="2399492" y="8821415"/>
            <a:ext cx="134074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x_test</a:t>
            </a:r>
          </a:p>
        </p:txBody>
      </p:sp>
      <p:sp>
        <p:nvSpPr>
          <p:cNvPr id="215" name="y_test"/>
          <p:cNvSpPr txBox="1"/>
          <p:nvPr/>
        </p:nvSpPr>
        <p:spPr>
          <a:xfrm>
            <a:off x="5641319" y="11907412"/>
            <a:ext cx="134493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y_test</a:t>
            </a:r>
          </a:p>
        </p:txBody>
      </p:sp>
      <p:sp>
        <p:nvSpPr>
          <p:cNvPr id="216" name="矢印"/>
          <p:cNvSpPr/>
          <p:nvPr/>
        </p:nvSpPr>
        <p:spPr>
          <a:xfrm rot="5400000">
            <a:off x="9841664" y="2323056"/>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7" name="角丸四角形"/>
          <p:cNvSpPr/>
          <p:nvPr/>
        </p:nvSpPr>
        <p:spPr>
          <a:xfrm>
            <a:off x="12886673" y="7650853"/>
            <a:ext cx="2567941" cy="2823725"/>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8" name="学習済み…"/>
          <p:cNvSpPr txBox="1"/>
          <p:nvPr/>
        </p:nvSpPr>
        <p:spPr>
          <a:xfrm>
            <a:off x="13033993" y="8444604"/>
            <a:ext cx="2273301" cy="14605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19" name="矢印"/>
          <p:cNvSpPr/>
          <p:nvPr/>
        </p:nvSpPr>
        <p:spPr>
          <a:xfrm>
            <a:off x="5678784" y="8427715"/>
            <a:ext cx="676771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0" name="角丸四角形"/>
          <p:cNvSpPr/>
          <p:nvPr/>
        </p:nvSpPr>
        <p:spPr>
          <a:xfrm>
            <a:off x="12886673" y="3822425"/>
            <a:ext cx="2567941"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1" name="学習済み…"/>
          <p:cNvSpPr txBox="1"/>
          <p:nvPr/>
        </p:nvSpPr>
        <p:spPr>
          <a:xfrm>
            <a:off x="13033993" y="4616175"/>
            <a:ext cx="2273301" cy="14605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22" name="矢印"/>
          <p:cNvSpPr/>
          <p:nvPr/>
        </p:nvSpPr>
        <p:spPr>
          <a:xfrm rot="5400000">
            <a:off x="13764243" y="6769228"/>
            <a:ext cx="812800" cy="904596"/>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3" name="矢印"/>
          <p:cNvSpPr/>
          <p:nvPr/>
        </p:nvSpPr>
        <p:spPr>
          <a:xfrm>
            <a:off x="8130108" y="11513711"/>
            <a:ext cx="7346402"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4" name="角丸四角形"/>
          <p:cNvSpPr/>
          <p:nvPr/>
        </p:nvSpPr>
        <p:spPr>
          <a:xfrm>
            <a:off x="16898867" y="8047614"/>
            <a:ext cx="3341117" cy="2030203"/>
          </a:xfrm>
          <a:prstGeom prst="roundRect">
            <a:avLst>
              <a:gd name="adj" fmla="val 15000"/>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5" name="角丸四角形"/>
          <p:cNvSpPr/>
          <p:nvPr/>
        </p:nvSpPr>
        <p:spPr>
          <a:xfrm>
            <a:off x="16898867" y="11273783"/>
            <a:ext cx="5197454" cy="1749856"/>
          </a:xfrm>
          <a:prstGeom prst="roundRect">
            <a:avLst>
              <a:gd name="adj" fmla="val 17403"/>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6" name="矢印"/>
          <p:cNvSpPr/>
          <p:nvPr/>
        </p:nvSpPr>
        <p:spPr>
          <a:xfrm>
            <a:off x="11869501" y="4828453"/>
            <a:ext cx="979619" cy="1133970"/>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7" name="正解の予測"/>
          <p:cNvSpPr txBox="1"/>
          <p:nvPr/>
        </p:nvSpPr>
        <p:spPr>
          <a:xfrm>
            <a:off x="17166074" y="8732515"/>
            <a:ext cx="2806701"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正解の予測</a:t>
            </a:r>
          </a:p>
        </p:txBody>
      </p:sp>
      <p:sp>
        <p:nvSpPr>
          <p:cNvPr id="228" name="正解との比較・評価"/>
          <p:cNvSpPr txBox="1"/>
          <p:nvPr/>
        </p:nvSpPr>
        <p:spPr>
          <a:xfrm>
            <a:off x="17027442" y="11818512"/>
            <a:ext cx="4940301"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正解との比較・評価</a:t>
            </a:r>
          </a:p>
        </p:txBody>
      </p:sp>
      <p:sp>
        <p:nvSpPr>
          <p:cNvPr id="229" name="矢印"/>
          <p:cNvSpPr/>
          <p:nvPr/>
        </p:nvSpPr>
        <p:spPr>
          <a:xfrm rot="5400000">
            <a:off x="18539891" y="10223502"/>
            <a:ext cx="812800" cy="904595"/>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0" name="矢印"/>
          <p:cNvSpPr/>
          <p:nvPr/>
        </p:nvSpPr>
        <p:spPr>
          <a:xfrm>
            <a:off x="15746874" y="8495731"/>
            <a:ext cx="979620" cy="1133969"/>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1" name="=ニューラル…"/>
          <p:cNvSpPr txBox="1"/>
          <p:nvPr/>
        </p:nvSpPr>
        <p:spPr>
          <a:xfrm>
            <a:off x="9238414" y="5119468"/>
            <a:ext cx="2476501" cy="109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3100">
                <a:latin typeface="ヒラギノ角ゴ ProN W3"/>
                <a:ea typeface="ヒラギノ角ゴ ProN W3"/>
                <a:cs typeface="ヒラギノ角ゴ ProN W3"/>
                <a:sym typeface="ヒラギノ角ゴ ProN W3"/>
              </a:defRPr>
            </a:pPr>
            <a:r>
              <a:t>=ニューラル</a:t>
            </a:r>
          </a:p>
          <a:p>
            <a:pPr defTabSz="825500">
              <a:lnSpc>
                <a:spcPct val="100000"/>
              </a:lnSpc>
              <a:defRPr sz="3100">
                <a:latin typeface="ヒラギノ角ゴ ProN W3"/>
                <a:ea typeface="ヒラギノ角ゴ ProN W3"/>
                <a:cs typeface="ヒラギノ角ゴ ProN W3"/>
                <a:sym typeface="ヒラギノ角ゴ ProN W3"/>
              </a:defRPr>
            </a:pPr>
            <a:r>
              <a:t>ネットワーク</a:t>
            </a:r>
          </a:p>
        </p:txBody>
      </p:sp>
      <p:sp>
        <p:nvSpPr>
          <p:cNvPr id="3" name="四角形: 角を丸くする 2">
            <a:extLst>
              <a:ext uri="{FF2B5EF4-FFF2-40B4-BE49-F238E27FC236}">
                <a16:creationId xmlns:a16="http://schemas.microsoft.com/office/drawing/2014/main" id="{B9FF3D6D-68A3-4D0E-89D6-872461162276}"/>
              </a:ext>
            </a:extLst>
          </p:cNvPr>
          <p:cNvSpPr/>
          <p:nvPr/>
        </p:nvSpPr>
        <p:spPr>
          <a:xfrm>
            <a:off x="1156447" y="1620407"/>
            <a:ext cx="6376179" cy="11853546"/>
          </a:xfrm>
          <a:prstGeom prst="roundRect">
            <a:avLst/>
          </a:prstGeom>
          <a:solidFill>
            <a:srgbClr val="92D050"/>
          </a:solidFill>
          <a:ln w="76200" cap="flat">
            <a:solidFill>
              <a:schemeClr val="accent3">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9CB8BA4-C9A5-4654-B244-0FC135B80EBB}"/>
              </a:ext>
            </a:extLst>
          </p:cNvPr>
          <p:cNvSpPr txBox="1"/>
          <p:nvPr/>
        </p:nvSpPr>
        <p:spPr>
          <a:xfrm>
            <a:off x="2442064" y="445280"/>
            <a:ext cx="420034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000" dirty="0"/>
              <a:t>画像データ</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35" name="四角形: 角を丸くする 34">
            <a:extLst>
              <a:ext uri="{FF2B5EF4-FFF2-40B4-BE49-F238E27FC236}">
                <a16:creationId xmlns:a16="http://schemas.microsoft.com/office/drawing/2014/main" id="{D86CC97B-2199-4B85-B27C-F684F577A2F7}"/>
              </a:ext>
            </a:extLst>
          </p:cNvPr>
          <p:cNvSpPr/>
          <p:nvPr/>
        </p:nvSpPr>
        <p:spPr>
          <a:xfrm>
            <a:off x="8350542" y="1365010"/>
            <a:ext cx="14877011" cy="11968456"/>
          </a:xfrm>
          <a:prstGeom prst="roundRect">
            <a:avLst/>
          </a:prstGeom>
          <a:noFill/>
          <a:ln w="76200" cap="flat">
            <a:solidFill>
              <a:schemeClr val="accent3">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36" name="角丸四角形">
            <a:extLst>
              <a:ext uri="{FF2B5EF4-FFF2-40B4-BE49-F238E27FC236}">
                <a16:creationId xmlns:a16="http://schemas.microsoft.com/office/drawing/2014/main" id="{8D501AE8-8F07-4674-AB6F-E9FAC7C6699E}"/>
              </a:ext>
            </a:extLst>
          </p:cNvPr>
          <p:cNvSpPr/>
          <p:nvPr/>
        </p:nvSpPr>
        <p:spPr>
          <a:xfrm>
            <a:off x="1703761" y="3445710"/>
            <a:ext cx="5412751" cy="2974967"/>
          </a:xfrm>
          <a:prstGeom prst="roundRect">
            <a:avLst>
              <a:gd name="adj" fmla="val 15000"/>
            </a:avLst>
          </a:prstGeom>
          <a:solidFill>
            <a:schemeClr val="tx1">
              <a:alpha val="47936"/>
            </a:scheme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 name="テキスト ボックス 1">
            <a:extLst>
              <a:ext uri="{FF2B5EF4-FFF2-40B4-BE49-F238E27FC236}">
                <a16:creationId xmlns:a16="http://schemas.microsoft.com/office/drawing/2014/main" id="{08C7DD33-8F3E-4A04-A131-28B4A14AEB1E}"/>
              </a:ext>
            </a:extLst>
          </p:cNvPr>
          <p:cNvSpPr txBox="1"/>
          <p:nvPr/>
        </p:nvSpPr>
        <p:spPr>
          <a:xfrm>
            <a:off x="2606201" y="4547853"/>
            <a:ext cx="3436839" cy="1432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solidFill>
                  <a:schemeClr val="bg1"/>
                </a:solidFill>
              </a:rPr>
              <a:t>i</a:t>
            </a:r>
            <a:r>
              <a:rPr kumimoji="0" lang="en-US" altLang="ja-JP" sz="4800" b="0" i="0" u="none" strike="noStrike" cap="none" spc="0" normalizeH="0" baseline="0" dirty="0" err="1">
                <a:ln>
                  <a:noFill/>
                </a:ln>
                <a:solidFill>
                  <a:schemeClr val="bg1"/>
                </a:solidFill>
                <a:effectLst/>
                <a:uFillTx/>
                <a:latin typeface="Canela Text Regular"/>
                <a:ea typeface="Canela Text Regular"/>
                <a:cs typeface="Canela Text Regular"/>
                <a:sym typeface="Canela Text Regular"/>
              </a:rPr>
              <a:t>mages_train</a:t>
            </a:r>
            <a:endParaRPr kumimoji="0" lang="en-US" altLang="ja-JP"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en-US" altLang="ja-JP" sz="4800" dirty="0">
                <a:solidFill>
                  <a:schemeClr val="bg1"/>
                </a:solidFill>
              </a:rPr>
              <a:t>(232,64,64,1)</a:t>
            </a:r>
            <a:endParaRPr kumimoji="0" lang="ja-JP" altLang="en-US"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p:txBody>
      </p:sp>
      <p:sp>
        <p:nvSpPr>
          <p:cNvPr id="38" name="角丸四角形">
            <a:extLst>
              <a:ext uri="{FF2B5EF4-FFF2-40B4-BE49-F238E27FC236}">
                <a16:creationId xmlns:a16="http://schemas.microsoft.com/office/drawing/2014/main" id="{0F8D3098-BA7E-411F-83C5-170EDB1151CD}"/>
              </a:ext>
            </a:extLst>
          </p:cNvPr>
          <p:cNvSpPr/>
          <p:nvPr/>
        </p:nvSpPr>
        <p:spPr>
          <a:xfrm>
            <a:off x="1650842" y="7325634"/>
            <a:ext cx="5412751" cy="3009874"/>
          </a:xfrm>
          <a:prstGeom prst="roundRect">
            <a:avLst>
              <a:gd name="adj" fmla="val 15000"/>
            </a:avLst>
          </a:prstGeom>
          <a:solidFill>
            <a:schemeClr val="tx1">
              <a:alpha val="47936"/>
            </a:scheme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9" name="テキスト ボックス 38">
            <a:extLst>
              <a:ext uri="{FF2B5EF4-FFF2-40B4-BE49-F238E27FC236}">
                <a16:creationId xmlns:a16="http://schemas.microsoft.com/office/drawing/2014/main" id="{799A611F-2FB4-4AB0-9028-D59BC5908715}"/>
              </a:ext>
            </a:extLst>
          </p:cNvPr>
          <p:cNvSpPr txBox="1"/>
          <p:nvPr/>
        </p:nvSpPr>
        <p:spPr>
          <a:xfrm>
            <a:off x="2714622" y="8479266"/>
            <a:ext cx="3037691" cy="1432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solidFill>
                  <a:schemeClr val="bg1"/>
                </a:solidFill>
              </a:rPr>
              <a:t>label</a:t>
            </a:r>
            <a:r>
              <a:rPr kumimoji="0" lang="en-US" altLang="ja-JP" sz="4800" b="0" i="0" u="none" strike="noStrike" cap="none" spc="0" normalizeH="0" baseline="0" dirty="0" err="1">
                <a:ln>
                  <a:noFill/>
                </a:ln>
                <a:solidFill>
                  <a:schemeClr val="bg1"/>
                </a:solidFill>
                <a:effectLst/>
                <a:uFillTx/>
                <a:latin typeface="Canela Text Regular"/>
                <a:ea typeface="Canela Text Regular"/>
                <a:cs typeface="Canela Text Regular"/>
                <a:sym typeface="Canela Text Regular"/>
              </a:rPr>
              <a:t>s_train</a:t>
            </a:r>
            <a:endParaRPr kumimoji="0" lang="en-US" altLang="ja-JP"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en-US" altLang="ja-JP" sz="4800" dirty="0">
                <a:solidFill>
                  <a:schemeClr val="bg1"/>
                </a:solidFill>
              </a:rPr>
              <a:t>(232, 1)</a:t>
            </a:r>
            <a:endParaRPr kumimoji="0" lang="ja-JP" altLang="en-US"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p:txBody>
      </p:sp>
      <p:sp>
        <p:nvSpPr>
          <p:cNvPr id="40" name="テキスト ボックス 39">
            <a:extLst>
              <a:ext uri="{FF2B5EF4-FFF2-40B4-BE49-F238E27FC236}">
                <a16:creationId xmlns:a16="http://schemas.microsoft.com/office/drawing/2014/main" id="{272122E6-3D8C-45F7-9775-2767981D181D}"/>
              </a:ext>
            </a:extLst>
          </p:cNvPr>
          <p:cNvSpPr txBox="1"/>
          <p:nvPr/>
        </p:nvSpPr>
        <p:spPr>
          <a:xfrm>
            <a:off x="2426664" y="3838475"/>
            <a:ext cx="3795911"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4800" dirty="0">
                <a:solidFill>
                  <a:schemeClr val="bg1"/>
                </a:solidFill>
              </a:rPr>
              <a:t>特徴量データ</a:t>
            </a:r>
            <a:endParaRPr kumimoji="0" lang="ja-JP" altLang="en-US"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p:txBody>
      </p:sp>
      <p:sp>
        <p:nvSpPr>
          <p:cNvPr id="41" name="テキスト ボックス 40">
            <a:extLst>
              <a:ext uri="{FF2B5EF4-FFF2-40B4-BE49-F238E27FC236}">
                <a16:creationId xmlns:a16="http://schemas.microsoft.com/office/drawing/2014/main" id="{179C112F-1292-48CB-8286-8FF78CFD7C36}"/>
              </a:ext>
            </a:extLst>
          </p:cNvPr>
          <p:cNvSpPr txBox="1"/>
          <p:nvPr/>
        </p:nvSpPr>
        <p:spPr>
          <a:xfrm>
            <a:off x="2734442" y="7780757"/>
            <a:ext cx="3180358"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4800" dirty="0">
                <a:solidFill>
                  <a:schemeClr val="bg1"/>
                </a:solidFill>
              </a:rPr>
              <a:t>正解データ</a:t>
            </a:r>
            <a:endParaRPr kumimoji="0" lang="ja-JP" altLang="en-US"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0747572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ECAC2DEA-CE1B-18E1-EC27-A82A6152AF3A}"/>
              </a:ext>
            </a:extLst>
          </p:cNvPr>
          <p:cNvPicPr>
            <a:picLocks noChangeAspect="1"/>
          </p:cNvPicPr>
          <p:nvPr/>
        </p:nvPicPr>
        <p:blipFill>
          <a:blip r:embed="rId2"/>
          <a:stretch>
            <a:fillRect/>
          </a:stretch>
        </p:blipFill>
        <p:spPr>
          <a:xfrm>
            <a:off x="12350174" y="4635790"/>
            <a:ext cx="10964364" cy="5473410"/>
          </a:xfrm>
          <a:prstGeom prst="rect">
            <a:avLst/>
          </a:prstGeom>
          <a:ln>
            <a:solidFill>
              <a:schemeClr val="tx1"/>
            </a:solidFill>
          </a:ln>
        </p:spPr>
      </p:pic>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2747373" y="1940139"/>
            <a:ext cx="18386444"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pPr algn="l"/>
            <a:r>
              <a:rPr lang="ja-JP" altLang="en-US" sz="4400" dirty="0"/>
              <a:t>先に</a:t>
            </a:r>
            <a:r>
              <a:rPr lang="en-US" altLang="ja-JP" sz="4400" dirty="0" err="1"/>
              <a:t>webclass</a:t>
            </a:r>
            <a:r>
              <a:rPr lang="ja-JP" altLang="en-US" sz="4400" dirty="0"/>
              <a:t>から</a:t>
            </a:r>
            <a:r>
              <a:rPr lang="en-US" altLang="ja-JP" sz="4400" dirty="0"/>
              <a:t>workshop3.zip</a:t>
            </a:r>
            <a:r>
              <a:rPr lang="ja-JP" altLang="en-US" sz="4400" dirty="0"/>
              <a:t>をダウンロードして下さい。</a:t>
            </a:r>
            <a:endParaRPr lang="en-US" altLang="ja-JP" sz="4400" dirty="0"/>
          </a:p>
          <a:p>
            <a:pPr algn="l"/>
            <a:r>
              <a:rPr lang="ja-JP" altLang="en-US" sz="4400" dirty="0"/>
              <a:t>実行ファイル</a:t>
            </a:r>
            <a:r>
              <a:rPr lang="en-US" altLang="ja-JP" sz="4400" dirty="0"/>
              <a:t>(5.py)</a:t>
            </a:r>
            <a:r>
              <a:rPr lang="ja-JP" altLang="en-US" sz="4400" dirty="0"/>
              <a:t>、</a:t>
            </a:r>
            <a:r>
              <a:rPr lang="en-US" altLang="ja-JP" sz="4400" dirty="0"/>
              <a:t>3</a:t>
            </a:r>
            <a:r>
              <a:rPr lang="ja-JP" altLang="en-US" sz="4400" dirty="0"/>
              <a:t>つのテスト画像</a:t>
            </a:r>
            <a:r>
              <a:rPr lang="en-US" altLang="ja-JP" sz="4400" dirty="0"/>
              <a:t>(test.jpg,covid.jpg,NORMAL.jpg)</a:t>
            </a:r>
            <a:r>
              <a:rPr lang="ja-JP" altLang="en-US" sz="4400" dirty="0"/>
              <a:t>、</a:t>
            </a:r>
            <a:endParaRPr lang="en-US" altLang="ja-JP" sz="4400" dirty="0"/>
          </a:p>
          <a:p>
            <a:pPr algn="l"/>
            <a:r>
              <a:rPr lang="ja-JP" altLang="en-US" sz="4400" dirty="0"/>
              <a:t>肺のレントゲン</a:t>
            </a:r>
            <a:r>
              <a:rPr lang="en-US" altLang="ja-JP" sz="4400" dirty="0"/>
              <a:t>(COVID-NORMAL)</a:t>
            </a:r>
            <a:r>
              <a:rPr lang="ja-JP" altLang="en-US" sz="4400" dirty="0"/>
              <a:t>のファイルが入っております。</a:t>
            </a:r>
            <a:endParaRPr sz="4400" dirty="0"/>
          </a:p>
        </p:txBody>
      </p:sp>
      <p:sp>
        <p:nvSpPr>
          <p:cNvPr id="8" name="テキスト ボックス 7">
            <a:extLst>
              <a:ext uri="{FF2B5EF4-FFF2-40B4-BE49-F238E27FC236}">
                <a16:creationId xmlns:a16="http://schemas.microsoft.com/office/drawing/2014/main" id="{552B0585-8631-AFCE-3C10-C0A4255708E8}"/>
              </a:ext>
            </a:extLst>
          </p:cNvPr>
          <p:cNvSpPr txBox="1"/>
          <p:nvPr/>
        </p:nvSpPr>
        <p:spPr>
          <a:xfrm>
            <a:off x="12756486" y="10612362"/>
            <a:ext cx="9925795" cy="1432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3200" dirty="0"/>
              <a:t>zip</a:t>
            </a:r>
            <a:r>
              <a:rPr lang="ja-JP" altLang="en-US" sz="3200" dirty="0"/>
              <a:t>ファイルなので中身が表示されず</a:t>
            </a:r>
            <a:r>
              <a:rPr lang="en-US" altLang="ja-JP" sz="3200" dirty="0"/>
              <a:t>(Forbidden)</a:t>
            </a:r>
            <a:r>
              <a:rPr lang="ja-JP" altLang="en-US" sz="3200" dirty="0"/>
              <a:t>となっておりますが、添付資料をクリックすれば問題なくダウンロード出来ます。</a:t>
            </a:r>
            <a:endPar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9" name="楕円 8">
            <a:extLst>
              <a:ext uri="{FF2B5EF4-FFF2-40B4-BE49-F238E27FC236}">
                <a16:creationId xmlns:a16="http://schemas.microsoft.com/office/drawing/2014/main" id="{51518BC2-DC9F-B146-3BD5-BC58BBDEAFB7}"/>
              </a:ext>
            </a:extLst>
          </p:cNvPr>
          <p:cNvSpPr/>
          <p:nvPr/>
        </p:nvSpPr>
        <p:spPr>
          <a:xfrm>
            <a:off x="14887076" y="7305008"/>
            <a:ext cx="1245140" cy="622570"/>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pic>
        <p:nvPicPr>
          <p:cNvPr id="17" name="図 16">
            <a:extLst>
              <a:ext uri="{FF2B5EF4-FFF2-40B4-BE49-F238E27FC236}">
                <a16:creationId xmlns:a16="http://schemas.microsoft.com/office/drawing/2014/main" id="{3316C91A-37E0-A6EA-55AF-177C5BC56313}"/>
              </a:ext>
            </a:extLst>
          </p:cNvPr>
          <p:cNvPicPr>
            <a:picLocks noChangeAspect="1"/>
          </p:cNvPicPr>
          <p:nvPr/>
        </p:nvPicPr>
        <p:blipFill>
          <a:blip r:embed="rId3"/>
          <a:stretch>
            <a:fillRect/>
          </a:stretch>
        </p:blipFill>
        <p:spPr>
          <a:xfrm>
            <a:off x="1624091" y="4635790"/>
            <a:ext cx="9755110" cy="5800684"/>
          </a:xfrm>
          <a:prstGeom prst="rect">
            <a:avLst/>
          </a:prstGeom>
          <a:ln>
            <a:solidFill>
              <a:schemeClr val="tx1"/>
            </a:solidFill>
          </a:ln>
        </p:spPr>
      </p:pic>
    </p:spTree>
    <p:extLst>
      <p:ext uri="{BB962C8B-B14F-4D97-AF65-F5344CB8AC3E}">
        <p14:creationId xmlns:p14="http://schemas.microsoft.com/office/powerpoint/2010/main" val="155101131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547" name="入力層"/>
          <p:cNvSpPr txBox="1"/>
          <p:nvPr/>
        </p:nvSpPr>
        <p:spPr>
          <a:xfrm>
            <a:off x="3473465" y="9052487"/>
            <a:ext cx="221855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err="1"/>
              <a:t>入力</a:t>
            </a:r>
            <a:r>
              <a:rPr lang="ja-JP" altLang="en-US" dirty="0"/>
              <a:t>データ</a:t>
            </a:r>
            <a:endParaRPr lang="en-US" altLang="ja-JP" dirty="0"/>
          </a:p>
        </p:txBody>
      </p:sp>
      <p:sp>
        <p:nvSpPr>
          <p:cNvPr id="548" name="ニューロンの数"/>
          <p:cNvSpPr txBox="1"/>
          <p:nvPr/>
        </p:nvSpPr>
        <p:spPr>
          <a:xfrm>
            <a:off x="6046768" y="10511190"/>
            <a:ext cx="2834110"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2800" dirty="0"/>
              <a:t>(</a:t>
            </a:r>
            <a:r>
              <a:rPr sz="2800" dirty="0" err="1"/>
              <a:t>ニューロンの数</a:t>
            </a:r>
            <a:r>
              <a:rPr lang="en-US" sz="2800" dirty="0"/>
              <a:t>)</a:t>
            </a:r>
            <a:endParaRPr sz="2800" dirty="0"/>
          </a:p>
        </p:txBody>
      </p:sp>
      <p:sp>
        <p:nvSpPr>
          <p:cNvPr id="549" name="1層目"/>
          <p:cNvSpPr txBox="1"/>
          <p:nvPr/>
        </p:nvSpPr>
        <p:spPr>
          <a:xfrm>
            <a:off x="8720120" y="9945991"/>
            <a:ext cx="1227849"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1層目</a:t>
            </a:r>
          </a:p>
        </p:txBody>
      </p:sp>
      <p:sp>
        <p:nvSpPr>
          <p:cNvPr id="550" name="Flatten"/>
          <p:cNvSpPr txBox="1"/>
          <p:nvPr/>
        </p:nvSpPr>
        <p:spPr>
          <a:xfrm>
            <a:off x="6145450" y="12258242"/>
            <a:ext cx="1538822"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Flatten</a:t>
            </a:r>
          </a:p>
        </p:txBody>
      </p:sp>
      <p:sp>
        <p:nvSpPr>
          <p:cNvPr id="551" name="2層目"/>
          <p:cNvSpPr txBox="1"/>
          <p:nvPr/>
        </p:nvSpPr>
        <p:spPr>
          <a:xfrm>
            <a:off x="10967138" y="9982341"/>
            <a:ext cx="1227850"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2層目</a:t>
            </a:r>
          </a:p>
        </p:txBody>
      </p:sp>
      <p:sp>
        <p:nvSpPr>
          <p:cNvPr id="552" name="Dense"/>
          <p:cNvSpPr txBox="1"/>
          <p:nvPr/>
        </p:nvSpPr>
        <p:spPr>
          <a:xfrm>
            <a:off x="8629594" y="12221892"/>
            <a:ext cx="1408901"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53" name="3層目"/>
          <p:cNvSpPr txBox="1"/>
          <p:nvPr/>
        </p:nvSpPr>
        <p:spPr>
          <a:xfrm>
            <a:off x="13398216" y="9982341"/>
            <a:ext cx="1227850"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3層目</a:t>
            </a:r>
          </a:p>
        </p:txBody>
      </p:sp>
      <p:sp>
        <p:nvSpPr>
          <p:cNvPr id="554" name="Dropout"/>
          <p:cNvSpPr txBox="1"/>
          <p:nvPr/>
        </p:nvSpPr>
        <p:spPr>
          <a:xfrm>
            <a:off x="9632943" y="12869948"/>
            <a:ext cx="179857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555" name="4層目"/>
          <p:cNvSpPr txBox="1"/>
          <p:nvPr/>
        </p:nvSpPr>
        <p:spPr>
          <a:xfrm>
            <a:off x="15747431" y="9940674"/>
            <a:ext cx="1229526"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4層目</a:t>
            </a:r>
          </a:p>
        </p:txBody>
      </p:sp>
      <p:sp>
        <p:nvSpPr>
          <p:cNvPr id="556" name="32個"/>
          <p:cNvSpPr txBox="1"/>
          <p:nvPr/>
        </p:nvSpPr>
        <p:spPr>
          <a:xfrm>
            <a:off x="8748949" y="11122993"/>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512</a:t>
            </a:r>
            <a:r>
              <a:rPr dirty="0"/>
              <a:t>個</a:t>
            </a:r>
          </a:p>
        </p:txBody>
      </p:sp>
      <p:sp>
        <p:nvSpPr>
          <p:cNvPr id="558" name="4096個"/>
          <p:cNvSpPr txBox="1"/>
          <p:nvPr/>
        </p:nvSpPr>
        <p:spPr>
          <a:xfrm>
            <a:off x="3627010" y="10114164"/>
            <a:ext cx="1808188"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4400" dirty="0"/>
              <a:t>4096個</a:t>
            </a:r>
          </a:p>
        </p:txBody>
      </p:sp>
      <p:sp>
        <p:nvSpPr>
          <p:cNvPr id="559" name="Dense"/>
          <p:cNvSpPr txBox="1"/>
          <p:nvPr/>
        </p:nvSpPr>
        <p:spPr>
          <a:xfrm>
            <a:off x="13307691" y="12258242"/>
            <a:ext cx="140890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60" name="32個"/>
          <p:cNvSpPr txBox="1"/>
          <p:nvPr/>
        </p:nvSpPr>
        <p:spPr>
          <a:xfrm>
            <a:off x="10993648" y="11157034"/>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256</a:t>
            </a:r>
            <a:r>
              <a:rPr dirty="0"/>
              <a:t>個</a:t>
            </a:r>
          </a:p>
        </p:txBody>
      </p:sp>
      <p:sp>
        <p:nvSpPr>
          <p:cNvPr id="562" name="Dropout"/>
          <p:cNvSpPr txBox="1"/>
          <p:nvPr/>
        </p:nvSpPr>
        <p:spPr>
          <a:xfrm>
            <a:off x="12041693" y="12865128"/>
            <a:ext cx="179857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563" name="楕円"/>
          <p:cNvSpPr/>
          <p:nvPr/>
        </p:nvSpPr>
        <p:spPr>
          <a:xfrm>
            <a:off x="20148099" y="505760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4" name="線"/>
          <p:cNvSpPr/>
          <p:nvPr/>
        </p:nvSpPr>
        <p:spPr>
          <a:xfrm flipV="1">
            <a:off x="18734594" y="5356782"/>
            <a:ext cx="1294504" cy="104064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5" name="線"/>
          <p:cNvSpPr/>
          <p:nvPr/>
        </p:nvSpPr>
        <p:spPr>
          <a:xfrm>
            <a:off x="18821960" y="3897018"/>
            <a:ext cx="1208591" cy="14614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0" name="楕円"/>
          <p:cNvSpPr/>
          <p:nvPr/>
        </p:nvSpPr>
        <p:spPr>
          <a:xfrm>
            <a:off x="11213895"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1" name="楕円"/>
          <p:cNvSpPr/>
          <p:nvPr/>
        </p:nvSpPr>
        <p:spPr>
          <a:xfrm>
            <a:off x="11213895"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2" name="楕円"/>
          <p:cNvSpPr/>
          <p:nvPr/>
        </p:nvSpPr>
        <p:spPr>
          <a:xfrm>
            <a:off x="11213895"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3" name="楕円"/>
          <p:cNvSpPr/>
          <p:nvPr/>
        </p:nvSpPr>
        <p:spPr>
          <a:xfrm>
            <a:off x="8784919"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4" name="楕円"/>
          <p:cNvSpPr/>
          <p:nvPr/>
        </p:nvSpPr>
        <p:spPr>
          <a:xfrm>
            <a:off x="8784919"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5" name="楕円"/>
          <p:cNvSpPr/>
          <p:nvPr/>
        </p:nvSpPr>
        <p:spPr>
          <a:xfrm>
            <a:off x="8784919"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6" name="線"/>
          <p:cNvSpPr/>
          <p:nvPr/>
        </p:nvSpPr>
        <p:spPr>
          <a:xfrm>
            <a:off x="6964352" y="2664640"/>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7" name="線"/>
          <p:cNvSpPr/>
          <p:nvPr/>
        </p:nvSpPr>
        <p:spPr>
          <a:xfrm>
            <a:off x="6964352" y="327017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8" name="線"/>
          <p:cNvSpPr/>
          <p:nvPr/>
        </p:nvSpPr>
        <p:spPr>
          <a:xfrm>
            <a:off x="6966208" y="204644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9" name="線"/>
          <p:cNvSpPr/>
          <p:nvPr/>
        </p:nvSpPr>
        <p:spPr>
          <a:xfrm>
            <a:off x="6966239" y="266432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0" name="線"/>
          <p:cNvSpPr/>
          <p:nvPr/>
        </p:nvSpPr>
        <p:spPr>
          <a:xfrm>
            <a:off x="6966240" y="2046443"/>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1" name="線"/>
          <p:cNvSpPr/>
          <p:nvPr/>
        </p:nvSpPr>
        <p:spPr>
          <a:xfrm flipV="1">
            <a:off x="6967662" y="267729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2" name="線"/>
          <p:cNvSpPr/>
          <p:nvPr/>
        </p:nvSpPr>
        <p:spPr>
          <a:xfrm>
            <a:off x="6964352" y="387571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3" name="線"/>
          <p:cNvSpPr/>
          <p:nvPr/>
        </p:nvSpPr>
        <p:spPr>
          <a:xfrm flipV="1">
            <a:off x="6962396" y="2659588"/>
            <a:ext cx="1780576" cy="12161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4" name="線"/>
          <p:cNvSpPr/>
          <p:nvPr/>
        </p:nvSpPr>
        <p:spPr>
          <a:xfrm flipV="1">
            <a:off x="6967750" y="326186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5" name="線"/>
          <p:cNvSpPr/>
          <p:nvPr/>
        </p:nvSpPr>
        <p:spPr>
          <a:xfrm>
            <a:off x="6964199" y="3273219"/>
            <a:ext cx="1775192"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6" name="線"/>
          <p:cNvSpPr/>
          <p:nvPr/>
        </p:nvSpPr>
        <p:spPr>
          <a:xfrm>
            <a:off x="6972020" y="265237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7" name="線"/>
          <p:cNvSpPr/>
          <p:nvPr/>
        </p:nvSpPr>
        <p:spPr>
          <a:xfrm>
            <a:off x="6962901" y="2047983"/>
            <a:ext cx="1781338" cy="18512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8" name="線"/>
          <p:cNvSpPr/>
          <p:nvPr/>
        </p:nvSpPr>
        <p:spPr>
          <a:xfrm>
            <a:off x="9383829" y="2672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9" name="線"/>
          <p:cNvSpPr/>
          <p:nvPr/>
        </p:nvSpPr>
        <p:spPr>
          <a:xfrm>
            <a:off x="9383829" y="327756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0" name="線"/>
          <p:cNvSpPr/>
          <p:nvPr/>
        </p:nvSpPr>
        <p:spPr>
          <a:xfrm>
            <a:off x="9385717" y="2671717"/>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1" name="線"/>
          <p:cNvSpPr/>
          <p:nvPr/>
        </p:nvSpPr>
        <p:spPr>
          <a:xfrm flipV="1">
            <a:off x="9387139" y="268468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2" name="線"/>
          <p:cNvSpPr/>
          <p:nvPr/>
        </p:nvSpPr>
        <p:spPr>
          <a:xfrm>
            <a:off x="9383829" y="388310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3" name="線"/>
          <p:cNvSpPr/>
          <p:nvPr/>
        </p:nvSpPr>
        <p:spPr>
          <a:xfrm flipV="1">
            <a:off x="9381874" y="2666977"/>
            <a:ext cx="1780575"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4" name="線"/>
          <p:cNvSpPr/>
          <p:nvPr/>
        </p:nvSpPr>
        <p:spPr>
          <a:xfrm flipV="1">
            <a:off x="9387227" y="326925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5" name="線"/>
          <p:cNvSpPr/>
          <p:nvPr/>
        </p:nvSpPr>
        <p:spPr>
          <a:xfrm>
            <a:off x="9383677" y="3280608"/>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6" name="線"/>
          <p:cNvSpPr/>
          <p:nvPr/>
        </p:nvSpPr>
        <p:spPr>
          <a:xfrm>
            <a:off x="9391497" y="265976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7" name="楕円"/>
          <p:cNvSpPr/>
          <p:nvPr/>
        </p:nvSpPr>
        <p:spPr>
          <a:xfrm>
            <a:off x="13624112"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8" name="楕円"/>
          <p:cNvSpPr/>
          <p:nvPr/>
        </p:nvSpPr>
        <p:spPr>
          <a:xfrm>
            <a:off x="13624112"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9" name="線"/>
          <p:cNvSpPr/>
          <p:nvPr/>
        </p:nvSpPr>
        <p:spPr>
          <a:xfrm>
            <a:off x="11794047"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0" name="線"/>
          <p:cNvSpPr/>
          <p:nvPr/>
        </p:nvSpPr>
        <p:spPr>
          <a:xfrm>
            <a:off x="11795935" y="2684510"/>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1" name="線"/>
          <p:cNvSpPr/>
          <p:nvPr/>
        </p:nvSpPr>
        <p:spPr>
          <a:xfrm>
            <a:off x="11794047"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2" name="線"/>
          <p:cNvSpPr/>
          <p:nvPr/>
        </p:nvSpPr>
        <p:spPr>
          <a:xfrm flipV="1">
            <a:off x="11797445"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3" name="線"/>
          <p:cNvSpPr/>
          <p:nvPr/>
        </p:nvSpPr>
        <p:spPr>
          <a:xfrm>
            <a:off x="11793895"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4" name="線"/>
          <p:cNvSpPr/>
          <p:nvPr/>
        </p:nvSpPr>
        <p:spPr>
          <a:xfrm>
            <a:off x="11801715" y="2672555"/>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5" name="楕円"/>
          <p:cNvSpPr/>
          <p:nvPr/>
        </p:nvSpPr>
        <p:spPr>
          <a:xfrm>
            <a:off x="18255124"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6" name="線"/>
          <p:cNvSpPr/>
          <p:nvPr/>
        </p:nvSpPr>
        <p:spPr>
          <a:xfrm>
            <a:off x="16425059"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7" name="線"/>
          <p:cNvSpPr/>
          <p:nvPr/>
        </p:nvSpPr>
        <p:spPr>
          <a:xfrm>
            <a:off x="16424907"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8" name="楕円"/>
          <p:cNvSpPr/>
          <p:nvPr/>
        </p:nvSpPr>
        <p:spPr>
          <a:xfrm>
            <a:off x="15910873"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9" name="楕円"/>
          <p:cNvSpPr/>
          <p:nvPr/>
        </p:nvSpPr>
        <p:spPr>
          <a:xfrm>
            <a:off x="15910873"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10" name="線"/>
          <p:cNvSpPr/>
          <p:nvPr/>
        </p:nvSpPr>
        <p:spPr>
          <a:xfrm>
            <a:off x="14080808"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1" name="線"/>
          <p:cNvSpPr/>
          <p:nvPr/>
        </p:nvSpPr>
        <p:spPr>
          <a:xfrm>
            <a:off x="14080808"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2" name="線"/>
          <p:cNvSpPr/>
          <p:nvPr/>
        </p:nvSpPr>
        <p:spPr>
          <a:xfrm flipV="1">
            <a:off x="14084206"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3" name="線"/>
          <p:cNvSpPr/>
          <p:nvPr/>
        </p:nvSpPr>
        <p:spPr>
          <a:xfrm>
            <a:off x="14080656"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6" name="5層目"/>
          <p:cNvSpPr txBox="1"/>
          <p:nvPr/>
        </p:nvSpPr>
        <p:spPr>
          <a:xfrm>
            <a:off x="18129381" y="9940675"/>
            <a:ext cx="122785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5層目</a:t>
            </a:r>
          </a:p>
        </p:txBody>
      </p:sp>
      <p:sp>
        <p:nvSpPr>
          <p:cNvPr id="617" name="32個"/>
          <p:cNvSpPr txBox="1"/>
          <p:nvPr/>
        </p:nvSpPr>
        <p:spPr>
          <a:xfrm>
            <a:off x="13427045" y="11122993"/>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a:t>
            </a:r>
            <a:r>
              <a:rPr dirty="0"/>
              <a:t>2</a:t>
            </a:r>
            <a:r>
              <a:rPr lang="en-US" dirty="0"/>
              <a:t>8</a:t>
            </a:r>
            <a:r>
              <a:rPr dirty="0"/>
              <a:t>個</a:t>
            </a:r>
          </a:p>
        </p:txBody>
      </p:sp>
      <p:sp>
        <p:nvSpPr>
          <p:cNvPr id="618" name="Dense"/>
          <p:cNvSpPr txBox="1"/>
          <p:nvPr/>
        </p:nvSpPr>
        <p:spPr>
          <a:xfrm>
            <a:off x="18038855" y="12221892"/>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621" name="Dropout"/>
          <p:cNvSpPr txBox="1"/>
          <p:nvPr/>
        </p:nvSpPr>
        <p:spPr>
          <a:xfrm>
            <a:off x="14373752" y="12865128"/>
            <a:ext cx="179857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626" name="楕円"/>
          <p:cNvSpPr/>
          <p:nvPr/>
        </p:nvSpPr>
        <p:spPr>
          <a:xfrm>
            <a:off x="11213895"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7" name="楕円"/>
          <p:cNvSpPr/>
          <p:nvPr/>
        </p:nvSpPr>
        <p:spPr>
          <a:xfrm>
            <a:off x="11213895"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8" name="楕円"/>
          <p:cNvSpPr/>
          <p:nvPr/>
        </p:nvSpPr>
        <p:spPr>
          <a:xfrm>
            <a:off x="11213895"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9" name="楕円"/>
          <p:cNvSpPr/>
          <p:nvPr/>
        </p:nvSpPr>
        <p:spPr>
          <a:xfrm>
            <a:off x="8784919"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0" name="楕円"/>
          <p:cNvSpPr/>
          <p:nvPr/>
        </p:nvSpPr>
        <p:spPr>
          <a:xfrm>
            <a:off x="8784919"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1" name="楕円"/>
          <p:cNvSpPr/>
          <p:nvPr/>
        </p:nvSpPr>
        <p:spPr>
          <a:xfrm>
            <a:off x="8784919"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2" name="線"/>
          <p:cNvSpPr/>
          <p:nvPr/>
        </p:nvSpPr>
        <p:spPr>
          <a:xfrm>
            <a:off x="6964352" y="6366563"/>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3" name="線"/>
          <p:cNvSpPr/>
          <p:nvPr/>
        </p:nvSpPr>
        <p:spPr>
          <a:xfrm>
            <a:off x="6964352" y="697210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4" name="線"/>
          <p:cNvSpPr/>
          <p:nvPr/>
        </p:nvSpPr>
        <p:spPr>
          <a:xfrm>
            <a:off x="6964352" y="757763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5" name="線"/>
          <p:cNvSpPr/>
          <p:nvPr/>
        </p:nvSpPr>
        <p:spPr>
          <a:xfrm>
            <a:off x="6966208" y="6353904"/>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6" name="線"/>
          <p:cNvSpPr/>
          <p:nvPr/>
        </p:nvSpPr>
        <p:spPr>
          <a:xfrm>
            <a:off x="6966239" y="6971789"/>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7" name="線"/>
          <p:cNvSpPr/>
          <p:nvPr/>
        </p:nvSpPr>
        <p:spPr>
          <a:xfrm>
            <a:off x="6966240" y="6353904"/>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8" name="線"/>
          <p:cNvSpPr/>
          <p:nvPr/>
        </p:nvSpPr>
        <p:spPr>
          <a:xfrm flipV="1">
            <a:off x="6966208" y="637982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9" name="線"/>
          <p:cNvSpPr/>
          <p:nvPr/>
        </p:nvSpPr>
        <p:spPr>
          <a:xfrm flipV="1">
            <a:off x="6967662" y="6984759"/>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0" name="線"/>
          <p:cNvSpPr/>
          <p:nvPr/>
        </p:nvSpPr>
        <p:spPr>
          <a:xfrm flipV="1">
            <a:off x="6966208" y="636717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1" name="線"/>
          <p:cNvSpPr/>
          <p:nvPr/>
        </p:nvSpPr>
        <p:spPr>
          <a:xfrm flipV="1">
            <a:off x="6963893" y="6378909"/>
            <a:ext cx="1779354" cy="18042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2" name="線"/>
          <p:cNvSpPr/>
          <p:nvPr/>
        </p:nvSpPr>
        <p:spPr>
          <a:xfrm flipV="1">
            <a:off x="6962396" y="6967048"/>
            <a:ext cx="1780576"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3" name="線"/>
          <p:cNvSpPr/>
          <p:nvPr/>
        </p:nvSpPr>
        <p:spPr>
          <a:xfrm flipV="1">
            <a:off x="6967750" y="7569329"/>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4" name="線"/>
          <p:cNvSpPr/>
          <p:nvPr/>
        </p:nvSpPr>
        <p:spPr>
          <a:xfrm>
            <a:off x="9383829" y="6373952"/>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5" name="線"/>
          <p:cNvSpPr/>
          <p:nvPr/>
        </p:nvSpPr>
        <p:spPr>
          <a:xfrm>
            <a:off x="9383829" y="697949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6" name="線"/>
          <p:cNvSpPr/>
          <p:nvPr/>
        </p:nvSpPr>
        <p:spPr>
          <a:xfrm>
            <a:off x="9383829" y="7585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7" name="線"/>
          <p:cNvSpPr/>
          <p:nvPr/>
        </p:nvSpPr>
        <p:spPr>
          <a:xfrm>
            <a:off x="9385685" y="636129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8" name="線"/>
          <p:cNvSpPr/>
          <p:nvPr/>
        </p:nvSpPr>
        <p:spPr>
          <a:xfrm>
            <a:off x="9385717" y="697917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9" name="線"/>
          <p:cNvSpPr/>
          <p:nvPr/>
        </p:nvSpPr>
        <p:spPr>
          <a:xfrm>
            <a:off x="9385717" y="6361293"/>
            <a:ext cx="1774660"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0" name="線"/>
          <p:cNvSpPr/>
          <p:nvPr/>
        </p:nvSpPr>
        <p:spPr>
          <a:xfrm flipV="1">
            <a:off x="9385685" y="638721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1" name="線"/>
          <p:cNvSpPr/>
          <p:nvPr/>
        </p:nvSpPr>
        <p:spPr>
          <a:xfrm flipV="1">
            <a:off x="9387139" y="6992150"/>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2" name="線"/>
          <p:cNvSpPr/>
          <p:nvPr/>
        </p:nvSpPr>
        <p:spPr>
          <a:xfrm flipV="1">
            <a:off x="9385685" y="637456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3" name="楕円"/>
          <p:cNvSpPr/>
          <p:nvPr/>
        </p:nvSpPr>
        <p:spPr>
          <a:xfrm>
            <a:off x="13624113" y="6087624"/>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4" name="楕円"/>
          <p:cNvSpPr/>
          <p:nvPr/>
        </p:nvSpPr>
        <p:spPr>
          <a:xfrm>
            <a:off x="13624113" y="6693162"/>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5" name="線"/>
          <p:cNvSpPr/>
          <p:nvPr/>
        </p:nvSpPr>
        <p:spPr>
          <a:xfrm>
            <a:off x="11794047"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6" name="線"/>
          <p:cNvSpPr/>
          <p:nvPr/>
        </p:nvSpPr>
        <p:spPr>
          <a:xfrm>
            <a:off x="11794047"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7" name="線"/>
          <p:cNvSpPr/>
          <p:nvPr/>
        </p:nvSpPr>
        <p:spPr>
          <a:xfrm>
            <a:off x="11795903"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8" name="線"/>
          <p:cNvSpPr/>
          <p:nvPr/>
        </p:nvSpPr>
        <p:spPr>
          <a:xfrm flipV="1">
            <a:off x="11795903"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9" name="線"/>
          <p:cNvSpPr/>
          <p:nvPr/>
        </p:nvSpPr>
        <p:spPr>
          <a:xfrm flipV="1">
            <a:off x="11797357" y="7004943"/>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0" name="線"/>
          <p:cNvSpPr/>
          <p:nvPr/>
        </p:nvSpPr>
        <p:spPr>
          <a:xfrm flipV="1">
            <a:off x="11795903" y="6387358"/>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1" name="楕円"/>
          <p:cNvSpPr/>
          <p:nvPr/>
        </p:nvSpPr>
        <p:spPr>
          <a:xfrm>
            <a:off x="18255124"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2" name="線"/>
          <p:cNvSpPr/>
          <p:nvPr/>
        </p:nvSpPr>
        <p:spPr>
          <a:xfrm>
            <a:off x="16425059"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3" name="線"/>
          <p:cNvSpPr/>
          <p:nvPr/>
        </p:nvSpPr>
        <p:spPr>
          <a:xfrm flipV="1">
            <a:off x="16426914"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4" name="楕円"/>
          <p:cNvSpPr/>
          <p:nvPr/>
        </p:nvSpPr>
        <p:spPr>
          <a:xfrm>
            <a:off x="15910873"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5" name="楕円"/>
          <p:cNvSpPr/>
          <p:nvPr/>
        </p:nvSpPr>
        <p:spPr>
          <a:xfrm>
            <a:off x="15910873" y="6693162"/>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6" name="線"/>
          <p:cNvSpPr/>
          <p:nvPr/>
        </p:nvSpPr>
        <p:spPr>
          <a:xfrm>
            <a:off x="14080808"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7" name="線"/>
          <p:cNvSpPr/>
          <p:nvPr/>
        </p:nvSpPr>
        <p:spPr>
          <a:xfrm>
            <a:off x="14080808"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8" name="線"/>
          <p:cNvSpPr/>
          <p:nvPr/>
        </p:nvSpPr>
        <p:spPr>
          <a:xfrm>
            <a:off x="14082664"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9" name="線"/>
          <p:cNvSpPr/>
          <p:nvPr/>
        </p:nvSpPr>
        <p:spPr>
          <a:xfrm flipV="1">
            <a:off x="14082664"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675" name="グループ"/>
          <p:cNvGrpSpPr/>
          <p:nvPr/>
        </p:nvGrpSpPr>
        <p:grpSpPr>
          <a:xfrm>
            <a:off x="6425478" y="4561866"/>
            <a:ext cx="533401" cy="1118548"/>
            <a:chOff x="0" y="0"/>
            <a:chExt cx="533400" cy="1118547"/>
          </a:xfrm>
        </p:grpSpPr>
        <p:sp>
          <p:nvSpPr>
            <p:cNvPr id="672"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3"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4"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79" name="グループ"/>
          <p:cNvGrpSpPr/>
          <p:nvPr/>
        </p:nvGrpSpPr>
        <p:grpSpPr>
          <a:xfrm>
            <a:off x="8751809" y="4561866"/>
            <a:ext cx="533401" cy="1118548"/>
            <a:chOff x="0" y="0"/>
            <a:chExt cx="533400" cy="1118547"/>
          </a:xfrm>
        </p:grpSpPr>
        <p:sp>
          <p:nvSpPr>
            <p:cNvPr id="676"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7"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8"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3" name="グループ"/>
          <p:cNvGrpSpPr/>
          <p:nvPr/>
        </p:nvGrpSpPr>
        <p:grpSpPr>
          <a:xfrm>
            <a:off x="11180785" y="4561866"/>
            <a:ext cx="533401" cy="1118548"/>
            <a:chOff x="0" y="0"/>
            <a:chExt cx="533400" cy="1118547"/>
          </a:xfrm>
        </p:grpSpPr>
        <p:sp>
          <p:nvSpPr>
            <p:cNvPr id="680"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1"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2"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7" name="グループ"/>
          <p:cNvGrpSpPr/>
          <p:nvPr/>
        </p:nvGrpSpPr>
        <p:grpSpPr>
          <a:xfrm>
            <a:off x="13589534" y="4568523"/>
            <a:ext cx="533401" cy="1118549"/>
            <a:chOff x="0" y="0"/>
            <a:chExt cx="533400" cy="1118547"/>
          </a:xfrm>
        </p:grpSpPr>
        <p:sp>
          <p:nvSpPr>
            <p:cNvPr id="684"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5"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6"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1" name="グループ"/>
          <p:cNvGrpSpPr/>
          <p:nvPr/>
        </p:nvGrpSpPr>
        <p:grpSpPr>
          <a:xfrm>
            <a:off x="15877764" y="4568523"/>
            <a:ext cx="533401" cy="1118549"/>
            <a:chOff x="0" y="0"/>
            <a:chExt cx="533400" cy="1118547"/>
          </a:xfrm>
        </p:grpSpPr>
        <p:sp>
          <p:nvSpPr>
            <p:cNvPr id="688"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9"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0"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5" name="グループ"/>
          <p:cNvGrpSpPr/>
          <p:nvPr/>
        </p:nvGrpSpPr>
        <p:grpSpPr>
          <a:xfrm>
            <a:off x="18223661" y="4561866"/>
            <a:ext cx="533401" cy="1118548"/>
            <a:chOff x="0" y="0"/>
            <a:chExt cx="533400" cy="1118547"/>
          </a:xfrm>
        </p:grpSpPr>
        <p:sp>
          <p:nvSpPr>
            <p:cNvPr id="692"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3"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4"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sp>
        <p:nvSpPr>
          <p:cNvPr id="156" name="4096個">
            <a:extLst>
              <a:ext uri="{FF2B5EF4-FFF2-40B4-BE49-F238E27FC236}">
                <a16:creationId xmlns:a16="http://schemas.microsoft.com/office/drawing/2014/main" id="{C3B24D35-CB8A-4FA2-A64E-AC8D24E6BADC}"/>
              </a:ext>
            </a:extLst>
          </p:cNvPr>
          <p:cNvSpPr txBox="1"/>
          <p:nvPr/>
        </p:nvSpPr>
        <p:spPr>
          <a:xfrm>
            <a:off x="5000928" y="1708076"/>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(X:0, Y:0)</a:t>
            </a:r>
            <a:endParaRPr dirty="0"/>
          </a:p>
        </p:txBody>
      </p:sp>
      <p:sp>
        <p:nvSpPr>
          <p:cNvPr id="157" name="4096個">
            <a:extLst>
              <a:ext uri="{FF2B5EF4-FFF2-40B4-BE49-F238E27FC236}">
                <a16:creationId xmlns:a16="http://schemas.microsoft.com/office/drawing/2014/main" id="{4B1FC4C9-3897-4D8E-9353-654B8C5874A5}"/>
              </a:ext>
            </a:extLst>
          </p:cNvPr>
          <p:cNvSpPr txBox="1"/>
          <p:nvPr/>
        </p:nvSpPr>
        <p:spPr>
          <a:xfrm>
            <a:off x="5000423" y="2318500"/>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(X:1, Y:0)</a:t>
            </a:r>
            <a:endParaRPr dirty="0"/>
          </a:p>
        </p:txBody>
      </p:sp>
      <p:sp>
        <p:nvSpPr>
          <p:cNvPr id="158" name="4096個">
            <a:extLst>
              <a:ext uri="{FF2B5EF4-FFF2-40B4-BE49-F238E27FC236}">
                <a16:creationId xmlns:a16="http://schemas.microsoft.com/office/drawing/2014/main" id="{65E51F97-983E-47DF-8AE9-00FBD2BEA3A3}"/>
              </a:ext>
            </a:extLst>
          </p:cNvPr>
          <p:cNvSpPr txBox="1"/>
          <p:nvPr/>
        </p:nvSpPr>
        <p:spPr>
          <a:xfrm>
            <a:off x="5020511" y="2928924"/>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(X:2, Y:0)</a:t>
            </a:r>
            <a:endParaRPr dirty="0"/>
          </a:p>
        </p:txBody>
      </p:sp>
      <p:sp>
        <p:nvSpPr>
          <p:cNvPr id="159" name="4096個">
            <a:extLst>
              <a:ext uri="{FF2B5EF4-FFF2-40B4-BE49-F238E27FC236}">
                <a16:creationId xmlns:a16="http://schemas.microsoft.com/office/drawing/2014/main" id="{9CB3BEBA-E3BF-424C-8F66-C54224FAA203}"/>
              </a:ext>
            </a:extLst>
          </p:cNvPr>
          <p:cNvSpPr txBox="1"/>
          <p:nvPr/>
        </p:nvSpPr>
        <p:spPr>
          <a:xfrm>
            <a:off x="5023761" y="3539348"/>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(X:3, Y:0)</a:t>
            </a:r>
            <a:endParaRPr dirty="0"/>
          </a:p>
        </p:txBody>
      </p:sp>
      <p:sp>
        <p:nvSpPr>
          <p:cNvPr id="160" name="4096個">
            <a:extLst>
              <a:ext uri="{FF2B5EF4-FFF2-40B4-BE49-F238E27FC236}">
                <a16:creationId xmlns:a16="http://schemas.microsoft.com/office/drawing/2014/main" id="{0E19CD69-A3E2-4E0E-B97F-D59E0CD72BE5}"/>
              </a:ext>
            </a:extLst>
          </p:cNvPr>
          <p:cNvSpPr txBox="1"/>
          <p:nvPr/>
        </p:nvSpPr>
        <p:spPr>
          <a:xfrm>
            <a:off x="4805709" y="7254062"/>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Y:63)</a:t>
            </a:r>
            <a:endParaRPr dirty="0"/>
          </a:p>
        </p:txBody>
      </p:sp>
      <p:sp>
        <p:nvSpPr>
          <p:cNvPr id="161" name="4096個">
            <a:extLst>
              <a:ext uri="{FF2B5EF4-FFF2-40B4-BE49-F238E27FC236}">
                <a16:creationId xmlns:a16="http://schemas.microsoft.com/office/drawing/2014/main" id="{113B39A4-D6F7-4CAC-AFB1-B069A6010B29}"/>
              </a:ext>
            </a:extLst>
          </p:cNvPr>
          <p:cNvSpPr txBox="1"/>
          <p:nvPr/>
        </p:nvSpPr>
        <p:spPr>
          <a:xfrm>
            <a:off x="4808959" y="7864486"/>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Y:64)</a:t>
            </a:r>
            <a:endParaRPr dirty="0"/>
          </a:p>
        </p:txBody>
      </p:sp>
      <p:grpSp>
        <p:nvGrpSpPr>
          <p:cNvPr id="162" name="00000273_009.png">
            <a:extLst>
              <a:ext uri="{FF2B5EF4-FFF2-40B4-BE49-F238E27FC236}">
                <a16:creationId xmlns:a16="http://schemas.microsoft.com/office/drawing/2014/main" id="{7190868A-60BB-45DB-8A69-BDFD6D3AA0AE}"/>
              </a:ext>
            </a:extLst>
          </p:cNvPr>
          <p:cNvGrpSpPr/>
          <p:nvPr/>
        </p:nvGrpSpPr>
        <p:grpSpPr>
          <a:xfrm>
            <a:off x="1802582" y="3658968"/>
            <a:ext cx="2008593" cy="1982103"/>
            <a:chOff x="0" y="0"/>
            <a:chExt cx="2831741" cy="2907941"/>
          </a:xfrm>
        </p:grpSpPr>
        <p:pic>
          <p:nvPicPr>
            <p:cNvPr id="163" name="00000273_009.png" descr="00000273_009.png">
              <a:extLst>
                <a:ext uri="{FF2B5EF4-FFF2-40B4-BE49-F238E27FC236}">
                  <a16:creationId xmlns:a16="http://schemas.microsoft.com/office/drawing/2014/main" id="{C2CD9A34-E88B-402E-BB02-A40CCB5DC0B8}"/>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4" name="00000273_009.png" descr="00000273_009.png">
              <a:extLst>
                <a:ext uri="{FF2B5EF4-FFF2-40B4-BE49-F238E27FC236}">
                  <a16:creationId xmlns:a16="http://schemas.microsoft.com/office/drawing/2014/main" id="{46358A4B-464F-4BA0-B828-E592CF965279}"/>
                </a:ext>
              </a:extLst>
            </p:cNvPr>
            <p:cNvPicPr>
              <a:picLocks/>
            </p:cNvPicPr>
            <p:nvPr/>
          </p:nvPicPr>
          <p:blipFill>
            <a:blip r:embed="rId3"/>
            <a:stretch>
              <a:fillRect/>
            </a:stretch>
          </p:blipFill>
          <p:spPr>
            <a:xfrm>
              <a:off x="0" y="0"/>
              <a:ext cx="2831742" cy="2907942"/>
            </a:xfrm>
            <a:prstGeom prst="rect">
              <a:avLst/>
            </a:prstGeom>
            <a:effectLst/>
          </p:spPr>
        </p:pic>
      </p:grpSp>
      <p:sp>
        <p:nvSpPr>
          <p:cNvPr id="166" name="テキスト ボックス 165">
            <a:extLst>
              <a:ext uri="{FF2B5EF4-FFF2-40B4-BE49-F238E27FC236}">
                <a16:creationId xmlns:a16="http://schemas.microsoft.com/office/drawing/2014/main" id="{F20E189D-0DD6-4066-81B4-6ED1AEDA0B5F}"/>
              </a:ext>
            </a:extLst>
          </p:cNvPr>
          <p:cNvSpPr txBox="1"/>
          <p:nvPr/>
        </p:nvSpPr>
        <p:spPr>
          <a:xfrm>
            <a:off x="1605820" y="6135017"/>
            <a:ext cx="2887425"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3200" dirty="0"/>
              <a:t>(232, 64, 64, 1)</a:t>
            </a:r>
            <a:endParaRPr lang="ja-JP" altLang="en-US" sz="3200" dirty="0"/>
          </a:p>
        </p:txBody>
      </p:sp>
      <p:grpSp>
        <p:nvGrpSpPr>
          <p:cNvPr id="167" name="00000273_009.png">
            <a:extLst>
              <a:ext uri="{FF2B5EF4-FFF2-40B4-BE49-F238E27FC236}">
                <a16:creationId xmlns:a16="http://schemas.microsoft.com/office/drawing/2014/main" id="{C781041C-83FD-41A6-B5D8-11993665948F}"/>
              </a:ext>
            </a:extLst>
          </p:cNvPr>
          <p:cNvGrpSpPr/>
          <p:nvPr/>
        </p:nvGrpSpPr>
        <p:grpSpPr>
          <a:xfrm>
            <a:off x="1954982" y="3811368"/>
            <a:ext cx="2008593" cy="1982103"/>
            <a:chOff x="0" y="0"/>
            <a:chExt cx="2831741" cy="2907941"/>
          </a:xfrm>
        </p:grpSpPr>
        <p:pic>
          <p:nvPicPr>
            <p:cNvPr id="168" name="00000273_009.png" descr="00000273_009.png">
              <a:extLst>
                <a:ext uri="{FF2B5EF4-FFF2-40B4-BE49-F238E27FC236}">
                  <a16:creationId xmlns:a16="http://schemas.microsoft.com/office/drawing/2014/main" id="{FF98BB6B-9461-4230-91D3-87D8C7D847C3}"/>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9" name="00000273_009.png" descr="00000273_009.png">
              <a:extLst>
                <a:ext uri="{FF2B5EF4-FFF2-40B4-BE49-F238E27FC236}">
                  <a16:creationId xmlns:a16="http://schemas.microsoft.com/office/drawing/2014/main" id="{F333517E-A54F-414B-AA28-931CDFCC13C0}"/>
                </a:ext>
              </a:extLst>
            </p:cNvPr>
            <p:cNvPicPr>
              <a:picLocks/>
            </p:cNvPicPr>
            <p:nvPr/>
          </p:nvPicPr>
          <p:blipFill>
            <a:blip r:embed="rId3"/>
            <a:stretch>
              <a:fillRect/>
            </a:stretch>
          </p:blipFill>
          <p:spPr>
            <a:xfrm>
              <a:off x="0" y="0"/>
              <a:ext cx="2831742" cy="2907942"/>
            </a:xfrm>
            <a:prstGeom prst="rect">
              <a:avLst/>
            </a:prstGeom>
            <a:effectLst/>
          </p:spPr>
        </p:pic>
      </p:grpSp>
      <p:grpSp>
        <p:nvGrpSpPr>
          <p:cNvPr id="170" name="00000273_009.png">
            <a:extLst>
              <a:ext uri="{FF2B5EF4-FFF2-40B4-BE49-F238E27FC236}">
                <a16:creationId xmlns:a16="http://schemas.microsoft.com/office/drawing/2014/main" id="{BC564F90-582F-4CC2-AF4C-3553A519BA1C}"/>
              </a:ext>
            </a:extLst>
          </p:cNvPr>
          <p:cNvGrpSpPr/>
          <p:nvPr/>
        </p:nvGrpSpPr>
        <p:grpSpPr>
          <a:xfrm>
            <a:off x="2107382" y="3963768"/>
            <a:ext cx="2008593" cy="1982103"/>
            <a:chOff x="0" y="0"/>
            <a:chExt cx="2831741" cy="2907941"/>
          </a:xfrm>
        </p:grpSpPr>
        <p:pic>
          <p:nvPicPr>
            <p:cNvPr id="171" name="00000273_009.png" descr="00000273_009.png">
              <a:extLst>
                <a:ext uri="{FF2B5EF4-FFF2-40B4-BE49-F238E27FC236}">
                  <a16:creationId xmlns:a16="http://schemas.microsoft.com/office/drawing/2014/main" id="{1AC20993-DF58-41F4-BD2E-545FD384C53E}"/>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72" name="00000273_009.png" descr="00000273_009.png">
              <a:extLst>
                <a:ext uri="{FF2B5EF4-FFF2-40B4-BE49-F238E27FC236}">
                  <a16:creationId xmlns:a16="http://schemas.microsoft.com/office/drawing/2014/main" id="{F5264626-7475-4403-A8F7-3DB523B9468F}"/>
                </a:ext>
              </a:extLst>
            </p:cNvPr>
            <p:cNvPicPr>
              <a:picLocks/>
            </p:cNvPicPr>
            <p:nvPr/>
          </p:nvPicPr>
          <p:blipFill>
            <a:blip r:embed="rId3"/>
            <a:stretch>
              <a:fillRect/>
            </a:stretch>
          </p:blipFill>
          <p:spPr>
            <a:xfrm>
              <a:off x="0" y="0"/>
              <a:ext cx="2831742" cy="2907942"/>
            </a:xfrm>
            <a:prstGeom prst="rect">
              <a:avLst/>
            </a:prstGeom>
            <a:effectLst/>
          </p:spPr>
        </p:pic>
      </p:grpSp>
      <p:sp>
        <p:nvSpPr>
          <p:cNvPr id="165" name="6層目">
            <a:extLst>
              <a:ext uri="{FF2B5EF4-FFF2-40B4-BE49-F238E27FC236}">
                <a16:creationId xmlns:a16="http://schemas.microsoft.com/office/drawing/2014/main" id="{00982536-3AE7-433A-B465-0E65B6352CB1}"/>
              </a:ext>
            </a:extLst>
          </p:cNvPr>
          <p:cNvSpPr txBox="1"/>
          <p:nvPr/>
        </p:nvSpPr>
        <p:spPr>
          <a:xfrm>
            <a:off x="19812082" y="9898987"/>
            <a:ext cx="137217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ja-JP" altLang="en-US" dirty="0"/>
              <a:t>出力層</a:t>
            </a:r>
            <a:endParaRPr dirty="0"/>
          </a:p>
        </p:txBody>
      </p:sp>
      <p:sp>
        <p:nvSpPr>
          <p:cNvPr id="173" name="32個">
            <a:extLst>
              <a:ext uri="{FF2B5EF4-FFF2-40B4-BE49-F238E27FC236}">
                <a16:creationId xmlns:a16="http://schemas.microsoft.com/office/drawing/2014/main" id="{6FBC7385-2F81-40BF-9DED-158A917DA87A}"/>
              </a:ext>
            </a:extLst>
          </p:cNvPr>
          <p:cNvSpPr txBox="1"/>
          <p:nvPr/>
        </p:nvSpPr>
        <p:spPr>
          <a:xfrm>
            <a:off x="20181877" y="11078605"/>
            <a:ext cx="740587"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a:t>
            </a:r>
            <a:r>
              <a:rPr dirty="0"/>
              <a:t>個</a:t>
            </a:r>
          </a:p>
        </p:txBody>
      </p:sp>
      <p:sp>
        <p:nvSpPr>
          <p:cNvPr id="174" name="Dense">
            <a:extLst>
              <a:ext uri="{FF2B5EF4-FFF2-40B4-BE49-F238E27FC236}">
                <a16:creationId xmlns:a16="http://schemas.microsoft.com/office/drawing/2014/main" id="{8E4B8B6E-ADB4-4F97-8C83-66511D81C9EF}"/>
              </a:ext>
            </a:extLst>
          </p:cNvPr>
          <p:cNvSpPr txBox="1"/>
          <p:nvPr/>
        </p:nvSpPr>
        <p:spPr>
          <a:xfrm>
            <a:off x="19847719" y="12221891"/>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2" name="32個">
            <a:extLst>
              <a:ext uri="{FF2B5EF4-FFF2-40B4-BE49-F238E27FC236}">
                <a16:creationId xmlns:a16="http://schemas.microsoft.com/office/drawing/2014/main" id="{28D079CB-E976-7CC1-01E4-006402CDD347}"/>
              </a:ext>
            </a:extLst>
          </p:cNvPr>
          <p:cNvSpPr txBox="1"/>
          <p:nvPr/>
        </p:nvSpPr>
        <p:spPr>
          <a:xfrm>
            <a:off x="15854831" y="11106333"/>
            <a:ext cx="95539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64</a:t>
            </a:r>
            <a:r>
              <a:rPr dirty="0"/>
              <a:t>個</a:t>
            </a:r>
          </a:p>
        </p:txBody>
      </p:sp>
      <p:sp>
        <p:nvSpPr>
          <p:cNvPr id="3" name="32個">
            <a:extLst>
              <a:ext uri="{FF2B5EF4-FFF2-40B4-BE49-F238E27FC236}">
                <a16:creationId xmlns:a16="http://schemas.microsoft.com/office/drawing/2014/main" id="{7AD31A58-5316-EFE6-630B-1A87E087184C}"/>
              </a:ext>
            </a:extLst>
          </p:cNvPr>
          <p:cNvSpPr txBox="1"/>
          <p:nvPr/>
        </p:nvSpPr>
        <p:spPr>
          <a:xfrm>
            <a:off x="18265609" y="11078605"/>
            <a:ext cx="95539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32</a:t>
            </a:r>
            <a:r>
              <a:rPr dirty="0"/>
              <a:t>個</a:t>
            </a:r>
          </a:p>
        </p:txBody>
      </p:sp>
      <p:sp>
        <p:nvSpPr>
          <p:cNvPr id="4" name="Dense">
            <a:extLst>
              <a:ext uri="{FF2B5EF4-FFF2-40B4-BE49-F238E27FC236}">
                <a16:creationId xmlns:a16="http://schemas.microsoft.com/office/drawing/2014/main" id="{BDEBACC9-5D8C-6C2A-C7E2-D3CFCD83E680}"/>
              </a:ext>
            </a:extLst>
          </p:cNvPr>
          <p:cNvSpPr txBox="1"/>
          <p:nvPr/>
        </p:nvSpPr>
        <p:spPr>
          <a:xfrm>
            <a:off x="10830418" y="12258242"/>
            <a:ext cx="140890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 name="Dense">
            <a:extLst>
              <a:ext uri="{FF2B5EF4-FFF2-40B4-BE49-F238E27FC236}">
                <a16:creationId xmlns:a16="http://schemas.microsoft.com/office/drawing/2014/main" id="{B181790A-34F6-10B7-C96E-2AFF804CA462}"/>
              </a:ext>
            </a:extLst>
          </p:cNvPr>
          <p:cNvSpPr txBox="1"/>
          <p:nvPr/>
        </p:nvSpPr>
        <p:spPr>
          <a:xfrm>
            <a:off x="15628075" y="12300965"/>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Tree>
    <p:extLst>
      <p:ext uri="{BB962C8B-B14F-4D97-AF65-F5344CB8AC3E}">
        <p14:creationId xmlns:p14="http://schemas.microsoft.com/office/powerpoint/2010/main" val="6218235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model = Sequential()…"/>
          <p:cNvSpPr txBox="1"/>
          <p:nvPr/>
        </p:nvSpPr>
        <p:spPr>
          <a:xfrm>
            <a:off x="2852752" y="5830874"/>
            <a:ext cx="16754587" cy="6944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pPr>
            <a:r>
              <a:rPr lang="en-US" dirty="0"/>
              <a:t>model = Sequential()</a:t>
            </a:r>
          </a:p>
          <a:p>
            <a:pPr algn="l">
              <a:defRPr sz="3800"/>
            </a:pPr>
            <a:r>
              <a:rPr lang="en-US" dirty="0" err="1"/>
              <a:t>model.add</a:t>
            </a:r>
            <a:r>
              <a:rPr lang="en-US" dirty="0"/>
              <a:t>(Flatten(</a:t>
            </a:r>
            <a:r>
              <a:rPr lang="en-US" dirty="0" err="1"/>
              <a:t>input_shape</a:t>
            </a:r>
            <a:r>
              <a:rPr lang="en-US" dirty="0"/>
              <a:t>=(64, 64, 1)))</a:t>
            </a:r>
          </a:p>
          <a:p>
            <a:pPr algn="l">
              <a:defRPr sz="3800"/>
            </a:pPr>
            <a:r>
              <a:rPr lang="en-US" dirty="0" err="1"/>
              <a:t>model.add</a:t>
            </a:r>
            <a:r>
              <a:rPr lang="en-US" dirty="0"/>
              <a:t>(Dense(512,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(Dense(256,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(Dense(128,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(Dense(64, activation='</a:t>
            </a:r>
            <a:r>
              <a:rPr lang="en-US" dirty="0" err="1"/>
              <a:t>relu</a:t>
            </a:r>
            <a:r>
              <a:rPr lang="en-US" dirty="0"/>
              <a:t>'))</a:t>
            </a:r>
          </a:p>
          <a:p>
            <a:pPr algn="l">
              <a:defRPr sz="3800"/>
            </a:pPr>
            <a:r>
              <a:rPr lang="en-US" dirty="0" err="1"/>
              <a:t>model.add</a:t>
            </a:r>
            <a:r>
              <a:rPr lang="en-US" dirty="0"/>
              <a:t>(Dense(32, activation='</a:t>
            </a:r>
            <a:r>
              <a:rPr lang="en-US" dirty="0" err="1"/>
              <a:t>relu</a:t>
            </a:r>
            <a:r>
              <a:rPr lang="en-US" dirty="0"/>
              <a:t>'))</a:t>
            </a:r>
          </a:p>
          <a:p>
            <a:pPr algn="l">
              <a:defRPr sz="3800"/>
            </a:pPr>
            <a:r>
              <a:rPr lang="en-US" dirty="0" err="1"/>
              <a:t>model.add</a:t>
            </a:r>
            <a:r>
              <a:rPr lang="en-US" dirty="0"/>
              <a:t>(Dense(units=1, activation='sigmoid'))</a:t>
            </a:r>
          </a:p>
          <a:p>
            <a:pPr algn="l">
              <a:defRPr sz="3800"/>
            </a:pPr>
            <a:r>
              <a:rPr lang="en-US" dirty="0" err="1"/>
              <a:t>model.compile</a:t>
            </a:r>
            <a:r>
              <a:rPr lang="en-US" dirty="0"/>
              <a:t>(loss='</a:t>
            </a:r>
            <a:r>
              <a:rPr lang="en-US" dirty="0" err="1"/>
              <a:t>binary_crossentropy</a:t>
            </a:r>
            <a:r>
              <a:rPr lang="en-US" dirty="0"/>
              <a:t>', optimizer='Adam', metrics=["accuracy"])</a:t>
            </a:r>
          </a:p>
          <a:p>
            <a:pPr algn="l">
              <a:defRPr sz="3800"/>
            </a:pPr>
            <a:r>
              <a:rPr lang="en-US" dirty="0" err="1"/>
              <a:t>model.summary</a:t>
            </a:r>
            <a:r>
              <a:rPr lang="en-US" dirty="0"/>
              <a:t>()</a:t>
            </a:r>
            <a:endParaRPr dirty="0"/>
          </a:p>
        </p:txBody>
      </p:sp>
      <p:sp>
        <p:nvSpPr>
          <p:cNvPr id="702" name="ニューラルネットワークを作成していく"/>
          <p:cNvSpPr txBox="1"/>
          <p:nvPr/>
        </p:nvSpPr>
        <p:spPr>
          <a:xfrm>
            <a:off x="7161530" y="1792028"/>
            <a:ext cx="10060941"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ニューラルネットワークを作成していく</a:t>
            </a:r>
          </a:p>
        </p:txBody>
      </p:sp>
      <p:sp>
        <p:nvSpPr>
          <p:cNvPr id="703" name="(モデル名) = Sequential()"/>
          <p:cNvSpPr txBox="1"/>
          <p:nvPr/>
        </p:nvSpPr>
        <p:spPr>
          <a:xfrm>
            <a:off x="8732371" y="3263924"/>
            <a:ext cx="7625919" cy="114897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(モデル名) = Sequential()</a:t>
            </a:r>
          </a:p>
        </p:txBody>
      </p:sp>
      <p:sp>
        <p:nvSpPr>
          <p:cNvPr id="704"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64, 64, 1 ) →  (4096, )"/>
          <p:cNvSpPr txBox="1"/>
          <p:nvPr/>
        </p:nvSpPr>
        <p:spPr>
          <a:xfrm>
            <a:off x="1597614" y="9006609"/>
            <a:ext cx="9411231" cy="1030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700">
                <a:latin typeface="Arial"/>
                <a:ea typeface="Arial"/>
                <a:cs typeface="Arial"/>
                <a:sym typeface="Arial"/>
              </a:defRPr>
            </a:lvl1pPr>
          </a:lstStyle>
          <a:p>
            <a:r>
              <a:rPr dirty="0"/>
              <a:t>(</a:t>
            </a:r>
            <a:r>
              <a:rPr lang="en-US" dirty="0"/>
              <a:t>64</a:t>
            </a:r>
            <a:r>
              <a:rPr dirty="0"/>
              <a:t>, </a:t>
            </a:r>
            <a:r>
              <a:rPr lang="en-US" dirty="0"/>
              <a:t>64</a:t>
            </a:r>
            <a:r>
              <a:rPr dirty="0"/>
              <a:t>, 1 )　→  (</a:t>
            </a:r>
            <a:r>
              <a:rPr lang="en-US" dirty="0"/>
              <a:t>4096</a:t>
            </a:r>
            <a:r>
              <a:rPr dirty="0"/>
              <a:t>, )</a:t>
            </a:r>
          </a:p>
        </p:txBody>
      </p:sp>
      <p:sp>
        <p:nvSpPr>
          <p:cNvPr id="707"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08" name="model.add(Flatten(input_shape(64, 64, 1))"/>
          <p:cNvSpPr txBox="1"/>
          <p:nvPr/>
        </p:nvSpPr>
        <p:spPr>
          <a:xfrm>
            <a:off x="7036741" y="2432259"/>
            <a:ext cx="10310516" cy="71199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rPr dirty="0" err="1"/>
              <a:t>model.add</a:t>
            </a:r>
            <a:r>
              <a:rPr dirty="0"/>
              <a:t>(Flatten(</a:t>
            </a:r>
            <a:r>
              <a:rPr dirty="0" err="1"/>
              <a:t>input_shape</a:t>
            </a:r>
            <a:r>
              <a:rPr lang="en-US" dirty="0"/>
              <a:t>=</a:t>
            </a:r>
            <a:r>
              <a:rPr dirty="0"/>
              <a:t>(64, 64, 1))</a:t>
            </a:r>
            <a:r>
              <a:rPr lang="en-US" dirty="0"/>
              <a:t>)</a:t>
            </a:r>
            <a:endParaRPr dirty="0"/>
          </a:p>
        </p:txBody>
      </p:sp>
      <p:sp>
        <p:nvSpPr>
          <p:cNvPr id="709" name="Flatten層は、入力データであるinput_shapeを１次元ベクトルに変換します"/>
          <p:cNvSpPr txBox="1"/>
          <p:nvPr/>
        </p:nvSpPr>
        <p:spPr>
          <a:xfrm>
            <a:off x="2792734" y="3879737"/>
            <a:ext cx="18798532"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dirty="0"/>
              <a:t>Flatten層は、入力データであるinput_shapeを１次元ベクトルに変換します</a:t>
            </a:r>
          </a:p>
        </p:txBody>
      </p:sp>
      <p:sp>
        <p:nvSpPr>
          <p:cNvPr id="710" name="今回は(64, 64, 1)の３次元ベクトルなので、64✖️64✖️1＝4096の1次元ベクトル…"/>
          <p:cNvSpPr txBox="1"/>
          <p:nvPr/>
        </p:nvSpPr>
        <p:spPr>
          <a:xfrm>
            <a:off x="2019346" y="4703586"/>
            <a:ext cx="20345314" cy="1321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latin typeface="Arial"/>
                <a:ea typeface="Arial"/>
                <a:cs typeface="Arial"/>
                <a:sym typeface="Arial"/>
              </a:defRPr>
            </a:pPr>
            <a:r>
              <a:rPr dirty="0" err="1"/>
              <a:t>今回は</a:t>
            </a:r>
            <a:r>
              <a:rPr dirty="0"/>
              <a:t>(64, 64, 1)の３次元ベクトルなので、</a:t>
            </a:r>
            <a:r>
              <a:rPr lang="en-US" dirty="0"/>
              <a:t>64</a:t>
            </a:r>
            <a:r>
              <a:rPr dirty="0"/>
              <a:t>✖️</a:t>
            </a:r>
            <a:r>
              <a:rPr lang="en-US" dirty="0"/>
              <a:t>64</a:t>
            </a:r>
            <a:r>
              <a:rPr dirty="0"/>
              <a:t>✖️1＝</a:t>
            </a:r>
            <a:r>
              <a:rPr lang="en-US" dirty="0"/>
              <a:t>4096</a:t>
            </a:r>
            <a:r>
              <a:rPr dirty="0"/>
              <a:t>の1次元ベクトル</a:t>
            </a:r>
          </a:p>
          <a:p>
            <a:pPr>
              <a:defRPr sz="4400">
                <a:latin typeface="Arial"/>
                <a:ea typeface="Arial"/>
                <a:cs typeface="Arial"/>
                <a:sym typeface="Arial"/>
              </a:defRPr>
            </a:pPr>
            <a:r>
              <a:rPr dirty="0" err="1"/>
              <a:t>に変換します</a:t>
            </a:r>
            <a:r>
              <a:rPr dirty="0"/>
              <a:t>。</a:t>
            </a:r>
          </a:p>
        </p:txBody>
      </p:sp>
      <p:pic>
        <p:nvPicPr>
          <p:cNvPr id="3" name="図 2">
            <a:extLst>
              <a:ext uri="{FF2B5EF4-FFF2-40B4-BE49-F238E27FC236}">
                <a16:creationId xmlns:a16="http://schemas.microsoft.com/office/drawing/2014/main" id="{B4BD7345-8B1B-BBFF-C46A-19D51644A193}"/>
              </a:ext>
            </a:extLst>
          </p:cNvPr>
          <p:cNvPicPr>
            <a:picLocks noChangeAspect="1"/>
          </p:cNvPicPr>
          <p:nvPr/>
        </p:nvPicPr>
        <p:blipFill>
          <a:blip r:embed="rId2"/>
          <a:stretch>
            <a:fillRect/>
          </a:stretch>
        </p:blipFill>
        <p:spPr>
          <a:xfrm>
            <a:off x="12823097" y="6513902"/>
            <a:ext cx="10596253" cy="6635961"/>
          </a:xfrm>
          <a:prstGeom prst="rect">
            <a:avLst/>
          </a:prstGeom>
          <a:ln>
            <a:solidFill>
              <a:schemeClr val="tx1"/>
            </a:solidFill>
          </a:ln>
        </p:spPr>
      </p:pic>
      <p:sp>
        <p:nvSpPr>
          <p:cNvPr id="4" name="四角形: 角を丸くする 3">
            <a:extLst>
              <a:ext uri="{FF2B5EF4-FFF2-40B4-BE49-F238E27FC236}">
                <a16:creationId xmlns:a16="http://schemas.microsoft.com/office/drawing/2014/main" id="{1204A3B0-ABA6-97FD-2BDE-4325A00F5F88}"/>
              </a:ext>
            </a:extLst>
          </p:cNvPr>
          <p:cNvSpPr/>
          <p:nvPr/>
        </p:nvSpPr>
        <p:spPr>
          <a:xfrm>
            <a:off x="12972081" y="6974237"/>
            <a:ext cx="3161655" cy="3905574"/>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model = Sequential()…"/>
          <p:cNvSpPr txBox="1"/>
          <p:nvPr/>
        </p:nvSpPr>
        <p:spPr>
          <a:xfrm>
            <a:off x="2215781" y="4054292"/>
            <a:ext cx="8919108" cy="1681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pPr>
            <a:r>
              <a:rPr dirty="0"/>
              <a:t>model = Sequential()</a:t>
            </a:r>
          </a:p>
          <a:p>
            <a:pPr algn="l">
              <a:defRPr sz="3800"/>
            </a:pPr>
            <a:r>
              <a:rPr dirty="0" err="1"/>
              <a:t>model.add</a:t>
            </a:r>
            <a:r>
              <a:rPr dirty="0"/>
              <a:t>(Flatten(</a:t>
            </a:r>
            <a:r>
              <a:rPr dirty="0" err="1"/>
              <a:t>input_shape</a:t>
            </a:r>
            <a:r>
              <a:rPr dirty="0"/>
              <a:t>=(</a:t>
            </a:r>
            <a:r>
              <a:rPr lang="en-US" dirty="0"/>
              <a:t>64</a:t>
            </a:r>
            <a:r>
              <a:rPr dirty="0"/>
              <a:t>, </a:t>
            </a:r>
            <a:r>
              <a:rPr lang="en-US" dirty="0"/>
              <a:t>64</a:t>
            </a:r>
            <a:r>
              <a:rPr dirty="0"/>
              <a:t>, 1)))</a:t>
            </a:r>
          </a:p>
          <a:p>
            <a:pPr algn="l">
              <a:defRPr sz="3800">
                <a:solidFill>
                  <a:schemeClr val="accent5"/>
                </a:solidFill>
              </a:defRPr>
            </a:pPr>
            <a:r>
              <a:rPr dirty="0" err="1"/>
              <a:t>model.add</a:t>
            </a:r>
            <a:r>
              <a:rPr dirty="0"/>
              <a:t>(Dense(512, activation='</a:t>
            </a:r>
            <a:r>
              <a:rPr dirty="0" err="1"/>
              <a:t>relu</a:t>
            </a:r>
            <a:r>
              <a:rPr dirty="0"/>
              <a:t>'))</a:t>
            </a:r>
          </a:p>
        </p:txBody>
      </p:sp>
      <p:sp>
        <p:nvSpPr>
          <p:cNvPr id="713" name="ニューラルネットワークを作成していく"/>
          <p:cNvSpPr txBox="1"/>
          <p:nvPr/>
        </p:nvSpPr>
        <p:spPr>
          <a:xfrm>
            <a:off x="7161530" y="1635929"/>
            <a:ext cx="1006094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rPr dirty="0" err="1"/>
              <a:t>ニューラルネットワークを作成していく</a:t>
            </a:r>
            <a:endParaRPr dirty="0"/>
          </a:p>
        </p:txBody>
      </p:sp>
      <p:sp>
        <p:nvSpPr>
          <p:cNvPr id="714" name="(モデル名) = Sequential()"/>
          <p:cNvSpPr txBox="1"/>
          <p:nvPr/>
        </p:nvSpPr>
        <p:spPr>
          <a:xfrm>
            <a:off x="8379040" y="2490032"/>
            <a:ext cx="7625920" cy="114897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(モデル名) = Sequential()</a:t>
            </a:r>
          </a:p>
        </p:txBody>
      </p:sp>
      <p:sp>
        <p:nvSpPr>
          <p:cNvPr id="715"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16" name="楕円"/>
          <p:cNvSpPr/>
          <p:nvPr/>
        </p:nvSpPr>
        <p:spPr>
          <a:xfrm>
            <a:off x="15963275" y="7270629"/>
            <a:ext cx="875367" cy="868839"/>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7" name="楕円"/>
          <p:cNvSpPr/>
          <p:nvPr/>
        </p:nvSpPr>
        <p:spPr>
          <a:xfrm>
            <a:off x="15963275" y="8172339"/>
            <a:ext cx="875367" cy="868839"/>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8" name="楕円"/>
          <p:cNvSpPr/>
          <p:nvPr/>
        </p:nvSpPr>
        <p:spPr>
          <a:xfrm>
            <a:off x="15963275" y="10140849"/>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9" name="楕円"/>
          <p:cNvSpPr/>
          <p:nvPr/>
        </p:nvSpPr>
        <p:spPr>
          <a:xfrm>
            <a:off x="15963275" y="11042559"/>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23" name="線"/>
          <p:cNvSpPr/>
          <p:nvPr/>
        </p:nvSpPr>
        <p:spPr>
          <a:xfrm>
            <a:off x="6631656" y="6883556"/>
            <a:ext cx="9158185" cy="175812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4" name="線"/>
          <p:cNvSpPr/>
          <p:nvPr/>
        </p:nvSpPr>
        <p:spPr>
          <a:xfrm flipV="1">
            <a:off x="6784230" y="7710766"/>
            <a:ext cx="8957494" cy="93095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5" name="線"/>
          <p:cNvSpPr/>
          <p:nvPr/>
        </p:nvSpPr>
        <p:spPr>
          <a:xfrm>
            <a:off x="6800760" y="6888081"/>
            <a:ext cx="8965930" cy="82268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6" name="線"/>
          <p:cNvSpPr/>
          <p:nvPr/>
        </p:nvSpPr>
        <p:spPr>
          <a:xfrm>
            <a:off x="6671368" y="6883519"/>
            <a:ext cx="9076030" cy="364628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7" name="線"/>
          <p:cNvSpPr/>
          <p:nvPr/>
        </p:nvSpPr>
        <p:spPr>
          <a:xfrm flipV="1">
            <a:off x="6810600" y="7757490"/>
            <a:ext cx="8739250" cy="48405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8" name="線"/>
          <p:cNvSpPr/>
          <p:nvPr/>
        </p:nvSpPr>
        <p:spPr>
          <a:xfrm>
            <a:off x="6778557" y="6883519"/>
            <a:ext cx="8988134" cy="454118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9" name="線"/>
          <p:cNvSpPr/>
          <p:nvPr/>
        </p:nvSpPr>
        <p:spPr>
          <a:xfrm>
            <a:off x="6778556" y="7782025"/>
            <a:ext cx="8969535" cy="82473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0" name="線"/>
          <p:cNvSpPr/>
          <p:nvPr/>
        </p:nvSpPr>
        <p:spPr>
          <a:xfrm flipV="1">
            <a:off x="6790597" y="7737083"/>
            <a:ext cx="8951127" cy="315229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1" name="線"/>
          <p:cNvSpPr/>
          <p:nvPr/>
        </p:nvSpPr>
        <p:spPr>
          <a:xfrm flipV="1">
            <a:off x="6859450" y="7740561"/>
            <a:ext cx="8942431" cy="397495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2" name="線"/>
          <p:cNvSpPr/>
          <p:nvPr/>
        </p:nvSpPr>
        <p:spPr>
          <a:xfrm flipV="1">
            <a:off x="6789903" y="7757491"/>
            <a:ext cx="8957494" cy="2453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7" name="1"/>
          <p:cNvSpPr txBox="1"/>
          <p:nvPr/>
        </p:nvSpPr>
        <p:spPr>
          <a:xfrm>
            <a:off x="3447413" y="6542044"/>
            <a:ext cx="382700" cy="631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1</a:t>
            </a:r>
          </a:p>
        </p:txBody>
      </p:sp>
      <p:sp>
        <p:nvSpPr>
          <p:cNvPr id="738" name="2"/>
          <p:cNvSpPr txBox="1"/>
          <p:nvPr/>
        </p:nvSpPr>
        <p:spPr>
          <a:xfrm>
            <a:off x="3447413" y="7484336"/>
            <a:ext cx="382700"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2</a:t>
            </a:r>
          </a:p>
        </p:txBody>
      </p:sp>
      <p:sp>
        <p:nvSpPr>
          <p:cNvPr id="739" name="3"/>
          <p:cNvSpPr txBox="1"/>
          <p:nvPr/>
        </p:nvSpPr>
        <p:spPr>
          <a:xfrm>
            <a:off x="3447413" y="8325759"/>
            <a:ext cx="382700"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3</a:t>
            </a:r>
          </a:p>
        </p:txBody>
      </p:sp>
      <p:sp>
        <p:nvSpPr>
          <p:cNvPr id="740" name="4096"/>
          <p:cNvSpPr txBox="1"/>
          <p:nvPr/>
        </p:nvSpPr>
        <p:spPr>
          <a:xfrm>
            <a:off x="3037116" y="12329208"/>
            <a:ext cx="11878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4096</a:t>
            </a:r>
          </a:p>
        </p:txBody>
      </p:sp>
      <p:sp>
        <p:nvSpPr>
          <p:cNvPr id="741" name="4095"/>
          <p:cNvSpPr txBox="1"/>
          <p:nvPr/>
        </p:nvSpPr>
        <p:spPr>
          <a:xfrm>
            <a:off x="3037116" y="11427498"/>
            <a:ext cx="11878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4095</a:t>
            </a:r>
          </a:p>
        </p:txBody>
      </p:sp>
      <p:sp>
        <p:nvSpPr>
          <p:cNvPr id="742" name="4094"/>
          <p:cNvSpPr txBox="1"/>
          <p:nvPr/>
        </p:nvSpPr>
        <p:spPr>
          <a:xfrm>
            <a:off x="3037116" y="10525788"/>
            <a:ext cx="11878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4094</a:t>
            </a:r>
          </a:p>
        </p:txBody>
      </p:sp>
      <p:sp>
        <p:nvSpPr>
          <p:cNvPr id="743" name="・"/>
          <p:cNvSpPr txBox="1"/>
          <p:nvPr/>
        </p:nvSpPr>
        <p:spPr>
          <a:xfrm>
            <a:off x="4602453" y="9191676"/>
            <a:ext cx="596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4" name="・"/>
          <p:cNvSpPr txBox="1"/>
          <p:nvPr/>
        </p:nvSpPr>
        <p:spPr>
          <a:xfrm>
            <a:off x="4602281" y="9461177"/>
            <a:ext cx="596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rPr dirty="0"/>
              <a:t>・</a:t>
            </a:r>
          </a:p>
        </p:txBody>
      </p:sp>
      <p:sp>
        <p:nvSpPr>
          <p:cNvPr id="745" name="・"/>
          <p:cNvSpPr txBox="1"/>
          <p:nvPr/>
        </p:nvSpPr>
        <p:spPr>
          <a:xfrm>
            <a:off x="4602453" y="9760621"/>
            <a:ext cx="596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rPr dirty="0"/>
              <a:t>・</a:t>
            </a:r>
          </a:p>
        </p:txBody>
      </p:sp>
      <p:sp>
        <p:nvSpPr>
          <p:cNvPr id="746" name="・"/>
          <p:cNvSpPr txBox="1"/>
          <p:nvPr/>
        </p:nvSpPr>
        <p:spPr>
          <a:xfrm>
            <a:off x="16102508" y="9027141"/>
            <a:ext cx="596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7" name="・"/>
          <p:cNvSpPr txBox="1"/>
          <p:nvPr/>
        </p:nvSpPr>
        <p:spPr>
          <a:xfrm>
            <a:off x="16102508" y="9313392"/>
            <a:ext cx="596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8" name="・"/>
          <p:cNvSpPr txBox="1"/>
          <p:nvPr/>
        </p:nvSpPr>
        <p:spPr>
          <a:xfrm>
            <a:off x="16102508" y="9596086"/>
            <a:ext cx="596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9" name="1"/>
          <p:cNvSpPr txBox="1"/>
          <p:nvPr/>
        </p:nvSpPr>
        <p:spPr>
          <a:xfrm>
            <a:off x="17252067" y="7297663"/>
            <a:ext cx="382701"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1</a:t>
            </a:r>
          </a:p>
        </p:txBody>
      </p:sp>
      <p:sp>
        <p:nvSpPr>
          <p:cNvPr id="750" name="2"/>
          <p:cNvSpPr txBox="1"/>
          <p:nvPr/>
        </p:nvSpPr>
        <p:spPr>
          <a:xfrm>
            <a:off x="17252067" y="8239956"/>
            <a:ext cx="382701"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2</a:t>
            </a:r>
          </a:p>
        </p:txBody>
      </p:sp>
      <p:sp>
        <p:nvSpPr>
          <p:cNvPr id="751" name="512"/>
          <p:cNvSpPr txBox="1"/>
          <p:nvPr/>
        </p:nvSpPr>
        <p:spPr>
          <a:xfrm>
            <a:off x="17034154" y="11237222"/>
            <a:ext cx="9194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512</a:t>
            </a:r>
          </a:p>
        </p:txBody>
      </p:sp>
      <p:sp>
        <p:nvSpPr>
          <p:cNvPr id="752" name="511"/>
          <p:cNvSpPr txBox="1"/>
          <p:nvPr/>
        </p:nvSpPr>
        <p:spPr>
          <a:xfrm>
            <a:off x="17051112" y="10289590"/>
            <a:ext cx="883681"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511</a:t>
            </a:r>
          </a:p>
        </p:txBody>
      </p:sp>
      <p:sp>
        <p:nvSpPr>
          <p:cNvPr id="43" name="線">
            <a:extLst>
              <a:ext uri="{FF2B5EF4-FFF2-40B4-BE49-F238E27FC236}">
                <a16:creationId xmlns:a16="http://schemas.microsoft.com/office/drawing/2014/main" id="{00EDA98D-D1CF-4B94-9170-86016A2F8873}"/>
              </a:ext>
            </a:extLst>
          </p:cNvPr>
          <p:cNvSpPr/>
          <p:nvPr/>
        </p:nvSpPr>
        <p:spPr>
          <a:xfrm flipV="1">
            <a:off x="6800761" y="8631292"/>
            <a:ext cx="8940964" cy="553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4" name="線">
            <a:extLst>
              <a:ext uri="{FF2B5EF4-FFF2-40B4-BE49-F238E27FC236}">
                <a16:creationId xmlns:a16="http://schemas.microsoft.com/office/drawing/2014/main" id="{45742086-F6CF-4192-A9D1-F54E2CC8DE39}"/>
              </a:ext>
            </a:extLst>
          </p:cNvPr>
          <p:cNvSpPr/>
          <p:nvPr/>
        </p:nvSpPr>
        <p:spPr>
          <a:xfrm flipV="1">
            <a:off x="6864482" y="8665407"/>
            <a:ext cx="8869531" cy="22239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5" name="線">
            <a:extLst>
              <a:ext uri="{FF2B5EF4-FFF2-40B4-BE49-F238E27FC236}">
                <a16:creationId xmlns:a16="http://schemas.microsoft.com/office/drawing/2014/main" id="{B0746A14-4C8D-410B-95F8-3C5B9BEED797}"/>
              </a:ext>
            </a:extLst>
          </p:cNvPr>
          <p:cNvSpPr/>
          <p:nvPr/>
        </p:nvSpPr>
        <p:spPr>
          <a:xfrm flipV="1">
            <a:off x="6901818" y="8654195"/>
            <a:ext cx="8826739" cy="30375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 name="線">
            <a:extLst>
              <a:ext uri="{FF2B5EF4-FFF2-40B4-BE49-F238E27FC236}">
                <a16:creationId xmlns:a16="http://schemas.microsoft.com/office/drawing/2014/main" id="{BCDA623A-C92B-4480-B103-CB2AA11B9B56}"/>
              </a:ext>
            </a:extLst>
          </p:cNvPr>
          <p:cNvSpPr/>
          <p:nvPr/>
        </p:nvSpPr>
        <p:spPr>
          <a:xfrm flipV="1">
            <a:off x="6896144" y="8706658"/>
            <a:ext cx="8708206" cy="38914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2455570B-DDF2-450F-A46F-344CC57A3788}"/>
              </a:ext>
            </a:extLst>
          </p:cNvPr>
          <p:cNvSpPr/>
          <p:nvPr/>
        </p:nvSpPr>
        <p:spPr>
          <a:xfrm>
            <a:off x="6859450" y="7811820"/>
            <a:ext cx="8904478" cy="273047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88BCCEDA-7FC8-4A7E-93A5-0A926C23C8EB}"/>
              </a:ext>
            </a:extLst>
          </p:cNvPr>
          <p:cNvSpPr/>
          <p:nvPr/>
        </p:nvSpPr>
        <p:spPr>
          <a:xfrm>
            <a:off x="6839514" y="8716415"/>
            <a:ext cx="8820369" cy="179955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F4C6588F-8814-4C4E-9792-805AE1E528E1}"/>
              </a:ext>
            </a:extLst>
          </p:cNvPr>
          <p:cNvSpPr/>
          <p:nvPr/>
        </p:nvSpPr>
        <p:spPr>
          <a:xfrm flipV="1">
            <a:off x="6895451" y="10510185"/>
            <a:ext cx="8797912" cy="37918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D845A018-FD8A-4E08-84B5-C279C6CC9789}"/>
              </a:ext>
            </a:extLst>
          </p:cNvPr>
          <p:cNvSpPr/>
          <p:nvPr/>
        </p:nvSpPr>
        <p:spPr>
          <a:xfrm flipV="1">
            <a:off x="6879613" y="10498104"/>
            <a:ext cx="8766173" cy="12286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03E935AF-AEEB-4FC7-A699-92F5BB84FE57}"/>
              </a:ext>
            </a:extLst>
          </p:cNvPr>
          <p:cNvSpPr/>
          <p:nvPr/>
        </p:nvSpPr>
        <p:spPr>
          <a:xfrm flipV="1">
            <a:off x="6879612" y="10531792"/>
            <a:ext cx="8780271" cy="20407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9E83D6C0-78DC-4164-A720-BAE78303E9F7}"/>
              </a:ext>
            </a:extLst>
          </p:cNvPr>
          <p:cNvSpPr/>
          <p:nvPr/>
        </p:nvSpPr>
        <p:spPr>
          <a:xfrm>
            <a:off x="6932283" y="7853284"/>
            <a:ext cx="8847446" cy="35838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A7169926-8907-49FA-87EB-BAABCF008405}"/>
              </a:ext>
            </a:extLst>
          </p:cNvPr>
          <p:cNvSpPr/>
          <p:nvPr/>
        </p:nvSpPr>
        <p:spPr>
          <a:xfrm>
            <a:off x="6810600" y="8719481"/>
            <a:ext cx="8989006" cy="27574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449A3F87-0696-4F44-9E92-6C785F7C1D3A}"/>
              </a:ext>
            </a:extLst>
          </p:cNvPr>
          <p:cNvSpPr/>
          <p:nvPr/>
        </p:nvSpPr>
        <p:spPr>
          <a:xfrm>
            <a:off x="6827168" y="10889374"/>
            <a:ext cx="8839082" cy="5590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CC3AC897-CD9E-4B98-831D-2F5F516D05D4}"/>
              </a:ext>
            </a:extLst>
          </p:cNvPr>
          <p:cNvSpPr/>
          <p:nvPr/>
        </p:nvSpPr>
        <p:spPr>
          <a:xfrm flipV="1">
            <a:off x="6879612" y="11441612"/>
            <a:ext cx="8838138" cy="28366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AF674CC0-BBC6-4C9B-99BF-3097EB656308}"/>
              </a:ext>
            </a:extLst>
          </p:cNvPr>
          <p:cNvSpPr/>
          <p:nvPr/>
        </p:nvSpPr>
        <p:spPr>
          <a:xfrm flipV="1">
            <a:off x="6895450" y="11474291"/>
            <a:ext cx="8796681" cy="111513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4096個">
            <a:extLst>
              <a:ext uri="{FF2B5EF4-FFF2-40B4-BE49-F238E27FC236}">
                <a16:creationId xmlns:a16="http://schemas.microsoft.com/office/drawing/2014/main" id="{135C146E-A025-4C59-9CB1-3E433DE2694C}"/>
              </a:ext>
            </a:extLst>
          </p:cNvPr>
          <p:cNvSpPr txBox="1"/>
          <p:nvPr/>
        </p:nvSpPr>
        <p:spPr>
          <a:xfrm>
            <a:off x="4071895" y="6548851"/>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(X:0, Y:0)</a:t>
            </a:r>
            <a:endParaRPr dirty="0"/>
          </a:p>
        </p:txBody>
      </p:sp>
      <p:sp>
        <p:nvSpPr>
          <p:cNvPr id="58" name="4096個">
            <a:extLst>
              <a:ext uri="{FF2B5EF4-FFF2-40B4-BE49-F238E27FC236}">
                <a16:creationId xmlns:a16="http://schemas.microsoft.com/office/drawing/2014/main" id="{60793AA2-B54B-4513-A579-64B8EBA70FAB}"/>
              </a:ext>
            </a:extLst>
          </p:cNvPr>
          <p:cNvSpPr txBox="1"/>
          <p:nvPr/>
        </p:nvSpPr>
        <p:spPr>
          <a:xfrm>
            <a:off x="4030910" y="7487196"/>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(X:1, Y:0)</a:t>
            </a:r>
            <a:endParaRPr dirty="0"/>
          </a:p>
        </p:txBody>
      </p:sp>
      <p:sp>
        <p:nvSpPr>
          <p:cNvPr id="59" name="4096個">
            <a:extLst>
              <a:ext uri="{FF2B5EF4-FFF2-40B4-BE49-F238E27FC236}">
                <a16:creationId xmlns:a16="http://schemas.microsoft.com/office/drawing/2014/main" id="{C7B24DD0-06E3-467C-BB30-33F4F9CC3D35}"/>
              </a:ext>
            </a:extLst>
          </p:cNvPr>
          <p:cNvSpPr txBox="1"/>
          <p:nvPr/>
        </p:nvSpPr>
        <p:spPr>
          <a:xfrm>
            <a:off x="4009057" y="8317696"/>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(X:2, Y:0)</a:t>
            </a:r>
            <a:endParaRPr dirty="0"/>
          </a:p>
        </p:txBody>
      </p:sp>
      <p:sp>
        <p:nvSpPr>
          <p:cNvPr id="61" name="4096個">
            <a:extLst>
              <a:ext uri="{FF2B5EF4-FFF2-40B4-BE49-F238E27FC236}">
                <a16:creationId xmlns:a16="http://schemas.microsoft.com/office/drawing/2014/main" id="{8EBE9793-918D-4D55-98A5-7369FE4C434B}"/>
              </a:ext>
            </a:extLst>
          </p:cNvPr>
          <p:cNvSpPr txBox="1"/>
          <p:nvPr/>
        </p:nvSpPr>
        <p:spPr>
          <a:xfrm>
            <a:off x="4332203" y="11424702"/>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Y:63)</a:t>
            </a:r>
            <a:endParaRPr dirty="0"/>
          </a:p>
        </p:txBody>
      </p:sp>
      <p:sp>
        <p:nvSpPr>
          <p:cNvPr id="62" name="4096個">
            <a:extLst>
              <a:ext uri="{FF2B5EF4-FFF2-40B4-BE49-F238E27FC236}">
                <a16:creationId xmlns:a16="http://schemas.microsoft.com/office/drawing/2014/main" id="{FB3EC53E-886F-4B6D-9810-4BB059C3C521}"/>
              </a:ext>
            </a:extLst>
          </p:cNvPr>
          <p:cNvSpPr txBox="1"/>
          <p:nvPr/>
        </p:nvSpPr>
        <p:spPr>
          <a:xfrm>
            <a:off x="4309864" y="12304038"/>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Y:64)</a:t>
            </a:r>
            <a:endParaRPr dirty="0"/>
          </a:p>
        </p:txBody>
      </p:sp>
      <p:sp>
        <p:nvSpPr>
          <p:cNvPr id="63" name="4096個">
            <a:extLst>
              <a:ext uri="{FF2B5EF4-FFF2-40B4-BE49-F238E27FC236}">
                <a16:creationId xmlns:a16="http://schemas.microsoft.com/office/drawing/2014/main" id="{571C093A-A8B9-4F25-A186-D800949DC4D8}"/>
              </a:ext>
            </a:extLst>
          </p:cNvPr>
          <p:cNvSpPr txBox="1"/>
          <p:nvPr/>
        </p:nvSpPr>
        <p:spPr>
          <a:xfrm>
            <a:off x="4367605" y="10512943"/>
            <a:ext cx="2074287"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Y:62)</a:t>
            </a:r>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55" name="model = Sequential()…"/>
          <p:cNvSpPr txBox="1"/>
          <p:nvPr/>
        </p:nvSpPr>
        <p:spPr>
          <a:xfrm>
            <a:off x="1272610" y="2334104"/>
            <a:ext cx="9693359" cy="2941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pPr>
            <a:r>
              <a:rPr dirty="0"/>
              <a:t>model = Sequential()</a:t>
            </a:r>
          </a:p>
          <a:p>
            <a:pPr algn="l">
              <a:defRPr sz="4100"/>
            </a:pPr>
            <a:r>
              <a:rPr dirty="0" err="1"/>
              <a:t>model.add</a:t>
            </a:r>
            <a:r>
              <a:rPr dirty="0"/>
              <a:t>(Flatten(</a:t>
            </a:r>
            <a:r>
              <a:rPr dirty="0" err="1"/>
              <a:t>input_shape</a:t>
            </a:r>
            <a:r>
              <a:rPr dirty="0"/>
              <a:t>=(64, 64, 1)))</a:t>
            </a:r>
          </a:p>
          <a:p>
            <a:pPr algn="l">
              <a:defRPr sz="4100"/>
            </a:pPr>
            <a:r>
              <a:rPr dirty="0" err="1"/>
              <a:t>model.add</a:t>
            </a:r>
            <a:r>
              <a:rPr dirty="0"/>
              <a:t>(Dense(512, activation='</a:t>
            </a:r>
            <a:r>
              <a:rPr dirty="0" err="1"/>
              <a:t>relu</a:t>
            </a:r>
            <a:r>
              <a:rPr dirty="0"/>
              <a:t>'))</a:t>
            </a:r>
          </a:p>
          <a:p>
            <a:pPr algn="l">
              <a:defRPr sz="4100"/>
            </a:pPr>
            <a:r>
              <a:rPr dirty="0" err="1">
                <a:solidFill>
                  <a:srgbClr val="FF0000"/>
                </a:solidFill>
              </a:rPr>
              <a:t>model.add</a:t>
            </a:r>
            <a:r>
              <a:rPr dirty="0">
                <a:solidFill>
                  <a:srgbClr val="FF0000"/>
                </a:solidFill>
              </a:rPr>
              <a:t>(Dropout(0.</a:t>
            </a:r>
            <a:r>
              <a:rPr lang="en-US" dirty="0">
                <a:solidFill>
                  <a:srgbClr val="FF0000"/>
                </a:solidFill>
              </a:rPr>
              <a:t>2</a:t>
            </a:r>
            <a:r>
              <a:rPr dirty="0">
                <a:solidFill>
                  <a:srgbClr val="FF0000"/>
                </a:solidFill>
              </a:rPr>
              <a:t>))</a:t>
            </a:r>
          </a:p>
          <a:p>
            <a:pPr algn="l">
              <a:defRPr sz="4100">
                <a:solidFill>
                  <a:schemeClr val="accent5"/>
                </a:solidFill>
              </a:defRPr>
            </a:pPr>
            <a:r>
              <a:rPr dirty="0" err="1">
                <a:solidFill>
                  <a:srgbClr val="FF0000"/>
                </a:solidFill>
              </a:rPr>
              <a:t>model.add</a:t>
            </a:r>
            <a:r>
              <a:rPr dirty="0">
                <a:solidFill>
                  <a:srgbClr val="FF0000"/>
                </a:solidFill>
              </a:rPr>
              <a:t>(Dense(256, activation='</a:t>
            </a:r>
            <a:r>
              <a:rPr dirty="0" err="1">
                <a:solidFill>
                  <a:srgbClr val="FF0000"/>
                </a:solidFill>
              </a:rPr>
              <a:t>relu</a:t>
            </a:r>
            <a:r>
              <a:rPr dirty="0">
                <a:solidFill>
                  <a:srgbClr val="FF0000"/>
                </a:solidFill>
              </a:rPr>
              <a:t>'))</a:t>
            </a:r>
          </a:p>
        </p:txBody>
      </p:sp>
      <p:sp>
        <p:nvSpPr>
          <p:cNvPr id="756" name="楕円"/>
          <p:cNvSpPr/>
          <p:nvPr/>
        </p:nvSpPr>
        <p:spPr>
          <a:xfrm>
            <a:off x="15963276" y="7270628"/>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7" name="楕円"/>
          <p:cNvSpPr/>
          <p:nvPr/>
        </p:nvSpPr>
        <p:spPr>
          <a:xfrm>
            <a:off x="15963276" y="817233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8" name="楕円"/>
          <p:cNvSpPr/>
          <p:nvPr/>
        </p:nvSpPr>
        <p:spPr>
          <a:xfrm>
            <a:off x="15963276" y="1014084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9" name="楕円"/>
          <p:cNvSpPr/>
          <p:nvPr/>
        </p:nvSpPr>
        <p:spPr>
          <a:xfrm>
            <a:off x="15963276" y="1104255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0" name="楕円"/>
          <p:cNvSpPr/>
          <p:nvPr/>
        </p:nvSpPr>
        <p:spPr>
          <a:xfrm>
            <a:off x="5756288" y="6464163"/>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1" name="楕円"/>
          <p:cNvSpPr/>
          <p:nvPr/>
        </p:nvSpPr>
        <p:spPr>
          <a:xfrm>
            <a:off x="5756288" y="7365873"/>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2" name="楕円"/>
          <p:cNvSpPr/>
          <p:nvPr/>
        </p:nvSpPr>
        <p:spPr>
          <a:xfrm>
            <a:off x="5756288" y="8267584"/>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3" name="線"/>
          <p:cNvSpPr/>
          <p:nvPr/>
        </p:nvSpPr>
        <p:spPr>
          <a:xfrm flipV="1">
            <a:off x="6853043" y="8641680"/>
            <a:ext cx="8936799" cy="39564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4" name="線"/>
          <p:cNvSpPr/>
          <p:nvPr/>
        </p:nvSpPr>
        <p:spPr>
          <a:xfrm>
            <a:off x="6784230" y="8641715"/>
            <a:ext cx="8936799" cy="27401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5" name="線"/>
          <p:cNvSpPr/>
          <p:nvPr/>
        </p:nvSpPr>
        <p:spPr>
          <a:xfrm>
            <a:off x="6800759" y="6888079"/>
            <a:ext cx="8920270" cy="453662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6" name="線"/>
          <p:cNvSpPr/>
          <p:nvPr/>
        </p:nvSpPr>
        <p:spPr>
          <a:xfrm flipV="1">
            <a:off x="6670256" y="10529800"/>
            <a:ext cx="9077142" cy="20682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7" name="線"/>
          <p:cNvSpPr/>
          <p:nvPr/>
        </p:nvSpPr>
        <p:spPr>
          <a:xfrm flipV="1">
            <a:off x="6810598" y="11381895"/>
            <a:ext cx="8936799" cy="121619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8" name="線"/>
          <p:cNvSpPr/>
          <p:nvPr/>
        </p:nvSpPr>
        <p:spPr>
          <a:xfrm>
            <a:off x="6798222" y="8641677"/>
            <a:ext cx="8922807" cy="19085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9" name="線"/>
          <p:cNvSpPr/>
          <p:nvPr/>
        </p:nvSpPr>
        <p:spPr>
          <a:xfrm flipV="1">
            <a:off x="6820727" y="7778457"/>
            <a:ext cx="8946610" cy="48196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73" name="楕円"/>
          <p:cNvSpPr/>
          <p:nvPr/>
        </p:nvSpPr>
        <p:spPr>
          <a:xfrm>
            <a:off x="5756288" y="10407325"/>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4" name="楕円"/>
          <p:cNvSpPr/>
          <p:nvPr/>
        </p:nvSpPr>
        <p:spPr>
          <a:xfrm>
            <a:off x="5756288" y="11309035"/>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5" name="楕円"/>
          <p:cNvSpPr/>
          <p:nvPr/>
        </p:nvSpPr>
        <p:spPr>
          <a:xfrm>
            <a:off x="5756288" y="12210746"/>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7" name="1"/>
          <p:cNvSpPr txBox="1"/>
          <p:nvPr/>
        </p:nvSpPr>
        <p:spPr>
          <a:xfrm>
            <a:off x="4745861" y="6542043"/>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1</a:t>
            </a:r>
          </a:p>
        </p:txBody>
      </p:sp>
      <p:sp>
        <p:nvSpPr>
          <p:cNvPr id="778" name="2"/>
          <p:cNvSpPr txBox="1"/>
          <p:nvPr/>
        </p:nvSpPr>
        <p:spPr>
          <a:xfrm>
            <a:off x="4745861" y="7484336"/>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a:t>
            </a:r>
          </a:p>
        </p:txBody>
      </p:sp>
      <p:sp>
        <p:nvSpPr>
          <p:cNvPr id="779" name="3"/>
          <p:cNvSpPr txBox="1"/>
          <p:nvPr/>
        </p:nvSpPr>
        <p:spPr>
          <a:xfrm>
            <a:off x="4745861" y="8325759"/>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3</a:t>
            </a:r>
          </a:p>
        </p:txBody>
      </p:sp>
      <p:sp>
        <p:nvSpPr>
          <p:cNvPr id="780" name="512"/>
          <p:cNvSpPr txBox="1"/>
          <p:nvPr/>
        </p:nvSpPr>
        <p:spPr>
          <a:xfrm>
            <a:off x="4475264" y="12329210"/>
            <a:ext cx="919498"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512</a:t>
            </a:r>
          </a:p>
        </p:txBody>
      </p:sp>
      <p:sp>
        <p:nvSpPr>
          <p:cNvPr id="781" name="511"/>
          <p:cNvSpPr txBox="1"/>
          <p:nvPr/>
        </p:nvSpPr>
        <p:spPr>
          <a:xfrm>
            <a:off x="4475264" y="11427500"/>
            <a:ext cx="883680"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511</a:t>
            </a:r>
          </a:p>
        </p:txBody>
      </p:sp>
      <p:sp>
        <p:nvSpPr>
          <p:cNvPr id="782" name="510"/>
          <p:cNvSpPr txBox="1"/>
          <p:nvPr/>
        </p:nvSpPr>
        <p:spPr>
          <a:xfrm>
            <a:off x="4475264" y="10525788"/>
            <a:ext cx="919498"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510</a:t>
            </a:r>
          </a:p>
        </p:txBody>
      </p:sp>
      <p:sp>
        <p:nvSpPr>
          <p:cNvPr id="783" name="・"/>
          <p:cNvSpPr txBox="1"/>
          <p:nvPr/>
        </p:nvSpPr>
        <p:spPr>
          <a:xfrm>
            <a:off x="5895521" y="9193524"/>
            <a:ext cx="59690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4" name="・"/>
          <p:cNvSpPr txBox="1"/>
          <p:nvPr/>
        </p:nvSpPr>
        <p:spPr>
          <a:xfrm>
            <a:off x="5895521" y="9479774"/>
            <a:ext cx="5969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5" name="・"/>
          <p:cNvSpPr txBox="1"/>
          <p:nvPr/>
        </p:nvSpPr>
        <p:spPr>
          <a:xfrm>
            <a:off x="5895521" y="9762469"/>
            <a:ext cx="59690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6" name="・"/>
          <p:cNvSpPr txBox="1"/>
          <p:nvPr/>
        </p:nvSpPr>
        <p:spPr>
          <a:xfrm>
            <a:off x="16102509" y="9027141"/>
            <a:ext cx="5969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7" name="・"/>
          <p:cNvSpPr txBox="1"/>
          <p:nvPr/>
        </p:nvSpPr>
        <p:spPr>
          <a:xfrm>
            <a:off x="16102509" y="9313392"/>
            <a:ext cx="5969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8" name="・"/>
          <p:cNvSpPr txBox="1"/>
          <p:nvPr/>
        </p:nvSpPr>
        <p:spPr>
          <a:xfrm>
            <a:off x="16102509" y="9596087"/>
            <a:ext cx="59690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9" name="1"/>
          <p:cNvSpPr txBox="1"/>
          <p:nvPr/>
        </p:nvSpPr>
        <p:spPr>
          <a:xfrm>
            <a:off x="17252069" y="7297663"/>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1</a:t>
            </a:r>
          </a:p>
        </p:txBody>
      </p:sp>
      <p:sp>
        <p:nvSpPr>
          <p:cNvPr id="790" name="2"/>
          <p:cNvSpPr txBox="1"/>
          <p:nvPr/>
        </p:nvSpPr>
        <p:spPr>
          <a:xfrm>
            <a:off x="17252069" y="8239957"/>
            <a:ext cx="382700"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a:t>
            </a:r>
          </a:p>
        </p:txBody>
      </p:sp>
      <p:sp>
        <p:nvSpPr>
          <p:cNvPr id="791" name="256"/>
          <p:cNvSpPr txBox="1"/>
          <p:nvPr/>
        </p:nvSpPr>
        <p:spPr>
          <a:xfrm>
            <a:off x="17034155" y="11237223"/>
            <a:ext cx="919498"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256</a:t>
            </a:r>
          </a:p>
        </p:txBody>
      </p:sp>
      <p:sp>
        <p:nvSpPr>
          <p:cNvPr id="792" name="255"/>
          <p:cNvSpPr txBox="1"/>
          <p:nvPr/>
        </p:nvSpPr>
        <p:spPr>
          <a:xfrm>
            <a:off x="17051113" y="10289590"/>
            <a:ext cx="919499"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255</a:t>
            </a:r>
          </a:p>
        </p:txBody>
      </p:sp>
      <p:sp>
        <p:nvSpPr>
          <p:cNvPr id="45" name="ニューラルネットワークを作成していく">
            <a:extLst>
              <a:ext uri="{FF2B5EF4-FFF2-40B4-BE49-F238E27FC236}">
                <a16:creationId xmlns:a16="http://schemas.microsoft.com/office/drawing/2014/main" id="{DDD96B98-DF73-4243-9361-881D73F4ABA6}"/>
              </a:ext>
            </a:extLst>
          </p:cNvPr>
          <p:cNvSpPr txBox="1"/>
          <p:nvPr/>
        </p:nvSpPr>
        <p:spPr>
          <a:xfrm>
            <a:off x="13411762" y="2524823"/>
            <a:ext cx="10999806" cy="2706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pPr algn="l"/>
            <a:r>
              <a:rPr lang="en-US" dirty="0"/>
              <a:t>Dropout</a:t>
            </a:r>
            <a:r>
              <a:rPr lang="ja-JP" altLang="en-US" dirty="0"/>
              <a:t>：</a:t>
            </a:r>
            <a:endParaRPr lang="en-US" altLang="ja-JP" dirty="0"/>
          </a:p>
          <a:p>
            <a:pPr algn="l"/>
            <a:r>
              <a:rPr lang="ja-JP" altLang="en-US" sz="3600" dirty="0"/>
              <a:t>学習データの特徴を過剰に評価すること</a:t>
            </a:r>
            <a:r>
              <a:rPr lang="en-US" altLang="ja-JP" sz="3600" dirty="0"/>
              <a:t>(</a:t>
            </a:r>
            <a:r>
              <a:rPr lang="ja-JP" altLang="en-US" sz="3600" dirty="0"/>
              <a:t>過学習</a:t>
            </a:r>
            <a:r>
              <a:rPr lang="en-US" altLang="ja-JP" sz="3600" dirty="0"/>
              <a:t>)</a:t>
            </a:r>
            <a:r>
              <a:rPr lang="ja-JP" altLang="en-US" sz="3600" dirty="0"/>
              <a:t>を</a:t>
            </a:r>
            <a:endParaRPr lang="en-US" altLang="ja-JP" sz="3600" dirty="0"/>
          </a:p>
          <a:p>
            <a:pPr algn="l"/>
            <a:r>
              <a:rPr lang="ja-JP" altLang="en-US" sz="3600" dirty="0"/>
              <a:t>防ぐため、学習時に設定した確率で出力を０にする</a:t>
            </a:r>
            <a:endParaRPr lang="en-US" altLang="ja-JP" sz="3600" dirty="0"/>
          </a:p>
          <a:p>
            <a:pPr algn="l"/>
            <a:r>
              <a:rPr lang="ja-JP" altLang="en-US" sz="3600" dirty="0"/>
              <a:t>手法．推論時</a:t>
            </a:r>
            <a:r>
              <a:rPr lang="en-US" altLang="ja-JP" sz="3600" dirty="0"/>
              <a:t>(</a:t>
            </a:r>
            <a:r>
              <a:rPr lang="ja-JP" altLang="en-US" sz="3600" dirty="0"/>
              <a:t>順方向伝播時</a:t>
            </a:r>
            <a:r>
              <a:rPr lang="en-US" altLang="ja-JP" sz="3600" dirty="0"/>
              <a:t>)</a:t>
            </a:r>
            <a:r>
              <a:rPr lang="ja-JP" altLang="en-US" sz="3600" dirty="0"/>
              <a:t>には何も行わず、学習時</a:t>
            </a:r>
            <a:endParaRPr lang="en-US" altLang="ja-JP" sz="3600" dirty="0"/>
          </a:p>
          <a:p>
            <a:pPr algn="l"/>
            <a:r>
              <a:rPr lang="en-US" altLang="ja-JP" sz="3600" dirty="0"/>
              <a:t>(</a:t>
            </a:r>
            <a:r>
              <a:rPr lang="ja-JP" altLang="en-US" sz="3600" dirty="0"/>
              <a:t>逆方向伝播時</a:t>
            </a:r>
            <a:r>
              <a:rPr lang="en-US" altLang="ja-JP" sz="3600" dirty="0"/>
              <a:t>)</a:t>
            </a:r>
            <a:r>
              <a:rPr lang="ja-JP" altLang="en-US" sz="3600" dirty="0"/>
              <a:t>にのみ行われる。</a:t>
            </a:r>
            <a:endParaRPr lang="en-US" altLang="ja-JP" sz="3600" dirty="0"/>
          </a:p>
        </p:txBody>
      </p:sp>
      <p:sp>
        <p:nvSpPr>
          <p:cNvPr id="2" name="テキスト ボックス 1">
            <a:extLst>
              <a:ext uri="{FF2B5EF4-FFF2-40B4-BE49-F238E27FC236}">
                <a16:creationId xmlns:a16="http://schemas.microsoft.com/office/drawing/2014/main" id="{EA93C729-86A0-460C-805A-19FBCFC97BE2}"/>
              </a:ext>
            </a:extLst>
          </p:cNvPr>
          <p:cNvSpPr txBox="1"/>
          <p:nvPr/>
        </p:nvSpPr>
        <p:spPr>
          <a:xfrm>
            <a:off x="5780729" y="6949956"/>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0" name="テキスト ボックス 39">
            <a:extLst>
              <a:ext uri="{FF2B5EF4-FFF2-40B4-BE49-F238E27FC236}">
                <a16:creationId xmlns:a16="http://schemas.microsoft.com/office/drawing/2014/main" id="{230387ED-1084-4B42-A1B2-DF5FD685538B}"/>
              </a:ext>
            </a:extLst>
          </p:cNvPr>
          <p:cNvSpPr txBox="1"/>
          <p:nvPr/>
        </p:nvSpPr>
        <p:spPr>
          <a:xfrm>
            <a:off x="5794888" y="10028241"/>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1" name="テキスト ボックス 40">
            <a:extLst>
              <a:ext uri="{FF2B5EF4-FFF2-40B4-BE49-F238E27FC236}">
                <a16:creationId xmlns:a16="http://schemas.microsoft.com/office/drawing/2014/main" id="{0A38B0CF-C294-4B95-B2EC-C86810E0EC59}"/>
              </a:ext>
            </a:extLst>
          </p:cNvPr>
          <p:cNvSpPr txBox="1"/>
          <p:nvPr/>
        </p:nvSpPr>
        <p:spPr>
          <a:xfrm>
            <a:off x="5788447" y="10920059"/>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2" name="線">
            <a:extLst>
              <a:ext uri="{FF2B5EF4-FFF2-40B4-BE49-F238E27FC236}">
                <a16:creationId xmlns:a16="http://schemas.microsoft.com/office/drawing/2014/main" id="{ECE6DFFC-577A-4006-B9F5-7871D5A3D237}"/>
              </a:ext>
            </a:extLst>
          </p:cNvPr>
          <p:cNvSpPr/>
          <p:nvPr/>
        </p:nvSpPr>
        <p:spPr>
          <a:xfrm>
            <a:off x="6820728" y="6888077"/>
            <a:ext cx="8900301" cy="36377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3" name="線">
            <a:extLst>
              <a:ext uri="{FF2B5EF4-FFF2-40B4-BE49-F238E27FC236}">
                <a16:creationId xmlns:a16="http://schemas.microsoft.com/office/drawing/2014/main" id="{68C742A2-A50C-4AD9-BAB8-DC05D71C78BE}"/>
              </a:ext>
            </a:extLst>
          </p:cNvPr>
          <p:cNvSpPr/>
          <p:nvPr/>
        </p:nvSpPr>
        <p:spPr>
          <a:xfrm>
            <a:off x="6706589" y="8645292"/>
            <a:ext cx="9014440"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4" name="線">
            <a:extLst>
              <a:ext uri="{FF2B5EF4-FFF2-40B4-BE49-F238E27FC236}">
                <a16:creationId xmlns:a16="http://schemas.microsoft.com/office/drawing/2014/main" id="{2A184804-01B2-42AB-A4B2-C317F236AD52}"/>
              </a:ext>
            </a:extLst>
          </p:cNvPr>
          <p:cNvSpPr/>
          <p:nvPr/>
        </p:nvSpPr>
        <p:spPr>
          <a:xfrm>
            <a:off x="6798221" y="6884065"/>
            <a:ext cx="8949176" cy="175761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 name="線">
            <a:extLst>
              <a:ext uri="{FF2B5EF4-FFF2-40B4-BE49-F238E27FC236}">
                <a16:creationId xmlns:a16="http://schemas.microsoft.com/office/drawing/2014/main" id="{36DF1714-2E2B-42E5-BDD3-B5139C5D053A}"/>
              </a:ext>
            </a:extLst>
          </p:cNvPr>
          <p:cNvSpPr/>
          <p:nvPr/>
        </p:nvSpPr>
        <p:spPr>
          <a:xfrm flipV="1">
            <a:off x="6837256" y="7768344"/>
            <a:ext cx="8900301" cy="8769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4C24A145-CA0C-4F1C-9C94-7A56867B955E}"/>
              </a:ext>
            </a:extLst>
          </p:cNvPr>
          <p:cNvSpPr/>
          <p:nvPr/>
        </p:nvSpPr>
        <p:spPr>
          <a:xfrm>
            <a:off x="6784231" y="6831935"/>
            <a:ext cx="9011732" cy="9643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12EC82F4-D5CD-48CB-99E2-A631651464A3}"/>
              </a:ext>
            </a:extLst>
          </p:cNvPr>
          <p:cNvSpPr/>
          <p:nvPr/>
        </p:nvSpPr>
        <p:spPr>
          <a:xfrm>
            <a:off x="6837255" y="7764332"/>
            <a:ext cx="8824771" cy="2304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0E5212FF-7882-4D53-940A-7DDBAEC50FA8}"/>
              </a:ext>
            </a:extLst>
          </p:cNvPr>
          <p:cNvSpPr/>
          <p:nvPr/>
        </p:nvSpPr>
        <p:spPr>
          <a:xfrm>
            <a:off x="6847239" y="7772470"/>
            <a:ext cx="8914148" cy="855480"/>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E814E2F4-477C-4458-9E0A-74101A43FE43}"/>
              </a:ext>
            </a:extLst>
          </p:cNvPr>
          <p:cNvSpPr/>
          <p:nvPr/>
        </p:nvSpPr>
        <p:spPr>
          <a:xfrm flipV="1">
            <a:off x="6871850" y="7787376"/>
            <a:ext cx="8912015" cy="3061049"/>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C7E9A32E-9F4F-4395-9C34-1C51F0BAE043}"/>
              </a:ext>
            </a:extLst>
          </p:cNvPr>
          <p:cNvSpPr/>
          <p:nvPr/>
        </p:nvSpPr>
        <p:spPr>
          <a:xfrm flipV="1">
            <a:off x="6948247" y="8693805"/>
            <a:ext cx="8713779" cy="2139713"/>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8591E002-F3C4-48C5-AC30-8484D0D883F8}"/>
              </a:ext>
            </a:extLst>
          </p:cNvPr>
          <p:cNvSpPr/>
          <p:nvPr/>
        </p:nvSpPr>
        <p:spPr>
          <a:xfrm flipV="1">
            <a:off x="6919621" y="10550201"/>
            <a:ext cx="8801408" cy="273003"/>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7424F462-BA34-4478-B2E3-0B490846FC2C}"/>
              </a:ext>
            </a:extLst>
          </p:cNvPr>
          <p:cNvSpPr/>
          <p:nvPr/>
        </p:nvSpPr>
        <p:spPr>
          <a:xfrm>
            <a:off x="6907523" y="10829190"/>
            <a:ext cx="8754503" cy="562815"/>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69B3BCB2-32C2-4D2C-83D1-BCD35B76BEA4}"/>
              </a:ext>
            </a:extLst>
          </p:cNvPr>
          <p:cNvSpPr/>
          <p:nvPr/>
        </p:nvSpPr>
        <p:spPr>
          <a:xfrm flipV="1">
            <a:off x="6893626" y="7805176"/>
            <a:ext cx="8852014" cy="3925149"/>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0B543255-1A93-48F4-9FD2-E64D57BCECAE}"/>
              </a:ext>
            </a:extLst>
          </p:cNvPr>
          <p:cNvSpPr/>
          <p:nvPr/>
        </p:nvSpPr>
        <p:spPr>
          <a:xfrm flipV="1">
            <a:off x="6829173" y="8736791"/>
            <a:ext cx="8852014" cy="298363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3988EB3E-F451-4E6E-8CF7-CA07AC2E8B40}"/>
              </a:ext>
            </a:extLst>
          </p:cNvPr>
          <p:cNvSpPr/>
          <p:nvPr/>
        </p:nvSpPr>
        <p:spPr>
          <a:xfrm flipV="1">
            <a:off x="6888936" y="10550199"/>
            <a:ext cx="8792251" cy="117621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EF3E6B0B-8EBF-4687-8162-97D5981C5089}"/>
              </a:ext>
            </a:extLst>
          </p:cNvPr>
          <p:cNvSpPr/>
          <p:nvPr/>
        </p:nvSpPr>
        <p:spPr>
          <a:xfrm flipV="1">
            <a:off x="6837255" y="11414193"/>
            <a:ext cx="8792251" cy="316132"/>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Tree>
    <p:extLst>
      <p:ext uri="{BB962C8B-B14F-4D97-AF65-F5344CB8AC3E}">
        <p14:creationId xmlns:p14="http://schemas.microsoft.com/office/powerpoint/2010/main" val="291215459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99" name="model = Sequential()…"/>
          <p:cNvSpPr txBox="1"/>
          <p:nvPr/>
        </p:nvSpPr>
        <p:spPr>
          <a:xfrm>
            <a:off x="931648" y="1646103"/>
            <a:ext cx="9595576" cy="6348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pPr>
            <a:r>
              <a:rPr dirty="0"/>
              <a:t>model = Sequential()</a:t>
            </a:r>
          </a:p>
          <a:p>
            <a:pPr algn="l">
              <a:defRPr sz="4100"/>
            </a:pPr>
            <a:r>
              <a:rPr dirty="0" err="1"/>
              <a:t>model.add</a:t>
            </a:r>
            <a:r>
              <a:rPr dirty="0"/>
              <a:t>(Flatten(</a:t>
            </a:r>
            <a:r>
              <a:rPr dirty="0" err="1"/>
              <a:t>input_shape</a:t>
            </a:r>
            <a:r>
              <a:rPr dirty="0"/>
              <a:t>=(64, 64, 1)))</a:t>
            </a:r>
          </a:p>
          <a:p>
            <a:pPr algn="l">
              <a:defRPr sz="4100"/>
            </a:pPr>
            <a:r>
              <a:rPr dirty="0" err="1"/>
              <a:t>model.add</a:t>
            </a:r>
            <a:r>
              <a:rPr dirty="0"/>
              <a:t>(Dense(512, activation='</a:t>
            </a:r>
            <a:r>
              <a:rPr dirty="0" err="1"/>
              <a:t>relu</a:t>
            </a:r>
            <a:r>
              <a:rPr dirty="0"/>
              <a:t>'))</a:t>
            </a:r>
          </a:p>
          <a:p>
            <a:pPr algn="l">
              <a:defRPr sz="4100"/>
            </a:pPr>
            <a:r>
              <a:rPr dirty="0" err="1"/>
              <a:t>model.add</a:t>
            </a:r>
            <a:r>
              <a:rPr dirty="0"/>
              <a:t>(Dropout(0.</a:t>
            </a:r>
            <a:r>
              <a:rPr lang="en-US" dirty="0"/>
              <a:t>2</a:t>
            </a:r>
            <a:r>
              <a:rPr dirty="0"/>
              <a:t>))</a:t>
            </a:r>
          </a:p>
          <a:p>
            <a:pPr algn="l">
              <a:defRPr sz="4100">
                <a:solidFill>
                  <a:schemeClr val="accent5"/>
                </a:solidFill>
              </a:defRPr>
            </a:pPr>
            <a:r>
              <a:rPr dirty="0" err="1">
                <a:solidFill>
                  <a:schemeClr val="tx1"/>
                </a:solidFill>
              </a:rPr>
              <a:t>model.add</a:t>
            </a:r>
            <a:r>
              <a:rPr dirty="0">
                <a:solidFill>
                  <a:schemeClr val="tx1"/>
                </a:solidFill>
              </a:rPr>
              <a:t>(Dense(256, activation=‘</a:t>
            </a:r>
            <a:r>
              <a:rPr dirty="0" err="1">
                <a:solidFill>
                  <a:schemeClr val="tx1"/>
                </a:solidFill>
              </a:rPr>
              <a:t>relu</a:t>
            </a:r>
            <a:r>
              <a:rPr dirty="0">
                <a:solidFill>
                  <a:schemeClr val="tx1"/>
                </a:solidFill>
              </a:rPr>
              <a:t>'))</a:t>
            </a:r>
          </a:p>
          <a:p>
            <a:pPr algn="l">
              <a:defRPr sz="4100">
                <a:solidFill>
                  <a:schemeClr val="accent5"/>
                </a:solidFill>
              </a:defRPr>
            </a:pPr>
            <a:r>
              <a:rPr dirty="0" err="1"/>
              <a:t>model.add</a:t>
            </a:r>
            <a:r>
              <a:rPr dirty="0"/>
              <a:t>(Dropout(0.</a:t>
            </a:r>
            <a:r>
              <a:rPr lang="en-US" dirty="0"/>
              <a:t>2</a:t>
            </a:r>
            <a:r>
              <a:rPr dirty="0"/>
              <a:t>))</a:t>
            </a:r>
          </a:p>
          <a:p>
            <a:pPr algn="l">
              <a:defRPr sz="4100">
                <a:solidFill>
                  <a:schemeClr val="accent5"/>
                </a:solidFill>
              </a:defRPr>
            </a:pPr>
            <a:r>
              <a:rPr dirty="0" err="1"/>
              <a:t>model.add</a:t>
            </a:r>
            <a:r>
              <a:rPr dirty="0"/>
              <a:t>(Dense(128, activation='</a:t>
            </a:r>
            <a:r>
              <a:rPr dirty="0" err="1"/>
              <a:t>relu</a:t>
            </a:r>
            <a:r>
              <a:rPr dirty="0"/>
              <a:t>'))</a:t>
            </a:r>
          </a:p>
          <a:p>
            <a:pPr algn="l">
              <a:defRPr sz="4100">
                <a:solidFill>
                  <a:schemeClr val="accent5"/>
                </a:solidFill>
              </a:defRPr>
            </a:pPr>
            <a:r>
              <a:rPr dirty="0" err="1"/>
              <a:t>model.add</a:t>
            </a:r>
            <a:r>
              <a:rPr dirty="0"/>
              <a:t>(Dropout(0.</a:t>
            </a:r>
            <a:r>
              <a:rPr lang="en-US" dirty="0"/>
              <a:t>2</a:t>
            </a:r>
            <a:r>
              <a:rPr dirty="0"/>
              <a:t>))</a:t>
            </a:r>
            <a:endParaRPr lang="en-US" dirty="0"/>
          </a:p>
          <a:p>
            <a:pPr algn="l">
              <a:defRPr sz="4100">
                <a:solidFill>
                  <a:schemeClr val="accent5"/>
                </a:solidFill>
              </a:defRPr>
            </a:pPr>
            <a:r>
              <a:rPr lang="en-US" dirty="0" err="1"/>
              <a:t>model.add</a:t>
            </a:r>
            <a:r>
              <a:rPr lang="en-US" dirty="0"/>
              <a:t>(Dense(64, activation='</a:t>
            </a:r>
            <a:r>
              <a:rPr lang="en-US" dirty="0" err="1"/>
              <a:t>relu</a:t>
            </a:r>
            <a:r>
              <a:rPr lang="en-US" dirty="0"/>
              <a:t>'))</a:t>
            </a:r>
          </a:p>
          <a:p>
            <a:pPr algn="l">
              <a:defRPr sz="4100">
                <a:solidFill>
                  <a:schemeClr val="accent5"/>
                </a:solidFill>
              </a:defRPr>
            </a:pPr>
            <a:r>
              <a:rPr lang="en-US" dirty="0" err="1"/>
              <a:t>model.add</a:t>
            </a:r>
            <a:r>
              <a:rPr lang="en-US" dirty="0"/>
              <a:t>(Dense(32, activation='</a:t>
            </a:r>
            <a:r>
              <a:rPr lang="en-US" dirty="0" err="1"/>
              <a:t>relu</a:t>
            </a:r>
            <a:r>
              <a:rPr lang="en-US" dirty="0"/>
              <a:t>'))</a:t>
            </a:r>
            <a:endParaRPr dirty="0"/>
          </a:p>
          <a:p>
            <a:pPr algn="l">
              <a:defRPr sz="4100">
                <a:solidFill>
                  <a:schemeClr val="accent5"/>
                </a:solidFill>
              </a:defRPr>
            </a:pPr>
            <a:r>
              <a:rPr dirty="0" err="1"/>
              <a:t>model.add</a:t>
            </a:r>
            <a:r>
              <a:rPr dirty="0"/>
              <a:t>(Dense(1, activation='sigmoid'))</a:t>
            </a:r>
          </a:p>
        </p:txBody>
      </p:sp>
      <p:sp>
        <p:nvSpPr>
          <p:cNvPr id="800" name="楕円"/>
          <p:cNvSpPr/>
          <p:nvPr/>
        </p:nvSpPr>
        <p:spPr>
          <a:xfrm>
            <a:off x="10180808" y="874490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1" name="楕円"/>
          <p:cNvSpPr/>
          <p:nvPr/>
        </p:nvSpPr>
        <p:spPr>
          <a:xfrm>
            <a:off x="10180808" y="9388245"/>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2" name="楕円"/>
          <p:cNvSpPr/>
          <p:nvPr/>
        </p:nvSpPr>
        <p:spPr>
          <a:xfrm>
            <a:off x="10180808" y="10792720"/>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3" name="楕円"/>
          <p:cNvSpPr/>
          <p:nvPr/>
        </p:nvSpPr>
        <p:spPr>
          <a:xfrm>
            <a:off x="10180808" y="11436064"/>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4" name="楕円"/>
          <p:cNvSpPr/>
          <p:nvPr/>
        </p:nvSpPr>
        <p:spPr>
          <a:xfrm>
            <a:off x="3591876" y="816951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5" name="楕円"/>
          <p:cNvSpPr/>
          <p:nvPr/>
        </p:nvSpPr>
        <p:spPr>
          <a:xfrm>
            <a:off x="3591876" y="8812856"/>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6" name="楕円"/>
          <p:cNvSpPr/>
          <p:nvPr/>
        </p:nvSpPr>
        <p:spPr>
          <a:xfrm>
            <a:off x="3591876" y="9456199"/>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7" name="線"/>
          <p:cNvSpPr/>
          <p:nvPr/>
        </p:nvSpPr>
        <p:spPr>
          <a:xfrm>
            <a:off x="4256612" y="9083608"/>
            <a:ext cx="5812890" cy="2075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0" name="線"/>
          <p:cNvSpPr/>
          <p:nvPr/>
        </p:nvSpPr>
        <p:spPr>
          <a:xfrm flipV="1">
            <a:off x="4294109" y="11070225"/>
            <a:ext cx="5747344" cy="256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1" name="線"/>
          <p:cNvSpPr/>
          <p:nvPr/>
        </p:nvSpPr>
        <p:spPr>
          <a:xfrm flipV="1">
            <a:off x="4272467" y="11041002"/>
            <a:ext cx="5768986" cy="150488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3" name="線"/>
          <p:cNvSpPr/>
          <p:nvPr/>
        </p:nvSpPr>
        <p:spPr>
          <a:xfrm flipV="1">
            <a:off x="4241433" y="9107222"/>
            <a:ext cx="5812890" cy="221954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5" name="線"/>
          <p:cNvSpPr/>
          <p:nvPr/>
        </p:nvSpPr>
        <p:spPr>
          <a:xfrm flipV="1">
            <a:off x="4299011" y="9107223"/>
            <a:ext cx="5768985" cy="346227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6" name="線"/>
          <p:cNvSpPr/>
          <p:nvPr/>
        </p:nvSpPr>
        <p:spPr>
          <a:xfrm>
            <a:off x="4259105" y="9109768"/>
            <a:ext cx="5747344" cy="19575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7" name="楕円"/>
          <p:cNvSpPr/>
          <p:nvPr/>
        </p:nvSpPr>
        <p:spPr>
          <a:xfrm>
            <a:off x="3591876" y="10982843"/>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18" name="楕円"/>
          <p:cNvSpPr/>
          <p:nvPr/>
        </p:nvSpPr>
        <p:spPr>
          <a:xfrm>
            <a:off x="3591876" y="11626187"/>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19" name="楕円"/>
          <p:cNvSpPr/>
          <p:nvPr/>
        </p:nvSpPr>
        <p:spPr>
          <a:xfrm>
            <a:off x="3591876" y="12269531"/>
            <a:ext cx="565078" cy="619892"/>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21" name="1"/>
          <p:cNvSpPr txBox="1"/>
          <p:nvPr/>
        </p:nvSpPr>
        <p:spPr>
          <a:xfrm>
            <a:off x="2939612" y="8225077"/>
            <a:ext cx="24704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1</a:t>
            </a:r>
          </a:p>
        </p:txBody>
      </p:sp>
      <p:sp>
        <p:nvSpPr>
          <p:cNvPr id="822" name="2"/>
          <p:cNvSpPr txBox="1"/>
          <p:nvPr/>
        </p:nvSpPr>
        <p:spPr>
          <a:xfrm>
            <a:off x="2939612" y="8897375"/>
            <a:ext cx="247046"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2</a:t>
            </a:r>
          </a:p>
        </p:txBody>
      </p:sp>
      <p:sp>
        <p:nvSpPr>
          <p:cNvPr id="823" name="3"/>
          <p:cNvSpPr txBox="1"/>
          <p:nvPr/>
        </p:nvSpPr>
        <p:spPr>
          <a:xfrm>
            <a:off x="2939612" y="9497707"/>
            <a:ext cx="247046"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3</a:t>
            </a:r>
          </a:p>
        </p:txBody>
      </p:sp>
      <p:sp>
        <p:nvSpPr>
          <p:cNvPr id="824" name="512"/>
          <p:cNvSpPr txBox="1"/>
          <p:nvPr/>
        </p:nvSpPr>
        <p:spPr>
          <a:xfrm>
            <a:off x="2764934" y="12354051"/>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256</a:t>
            </a:r>
            <a:endParaRPr dirty="0"/>
          </a:p>
        </p:txBody>
      </p:sp>
      <p:sp>
        <p:nvSpPr>
          <p:cNvPr id="825" name="511"/>
          <p:cNvSpPr txBox="1"/>
          <p:nvPr/>
        </p:nvSpPr>
        <p:spPr>
          <a:xfrm>
            <a:off x="2764934" y="11710708"/>
            <a:ext cx="683883" cy="345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255</a:t>
            </a:r>
            <a:endParaRPr dirty="0"/>
          </a:p>
        </p:txBody>
      </p:sp>
      <p:sp>
        <p:nvSpPr>
          <p:cNvPr id="826" name="510"/>
          <p:cNvSpPr txBox="1"/>
          <p:nvPr/>
        </p:nvSpPr>
        <p:spPr>
          <a:xfrm>
            <a:off x="2764934" y="11067363"/>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254</a:t>
            </a:r>
            <a:endParaRPr dirty="0"/>
          </a:p>
        </p:txBody>
      </p:sp>
      <p:sp>
        <p:nvSpPr>
          <p:cNvPr id="827" name="・"/>
          <p:cNvSpPr txBox="1"/>
          <p:nvPr/>
        </p:nvSpPr>
        <p:spPr>
          <a:xfrm>
            <a:off x="3681755" y="10116831"/>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28" name="・"/>
          <p:cNvSpPr txBox="1"/>
          <p:nvPr/>
        </p:nvSpPr>
        <p:spPr>
          <a:xfrm>
            <a:off x="3681755" y="10321063"/>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29" name="・"/>
          <p:cNvSpPr txBox="1"/>
          <p:nvPr/>
        </p:nvSpPr>
        <p:spPr>
          <a:xfrm>
            <a:off x="3681755" y="10522757"/>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0" name="・"/>
          <p:cNvSpPr txBox="1"/>
          <p:nvPr/>
        </p:nvSpPr>
        <p:spPr>
          <a:xfrm>
            <a:off x="10270687" y="9998122"/>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1" name="・"/>
          <p:cNvSpPr txBox="1"/>
          <p:nvPr/>
        </p:nvSpPr>
        <p:spPr>
          <a:xfrm>
            <a:off x="10270687" y="10202354"/>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2" name="・"/>
          <p:cNvSpPr txBox="1"/>
          <p:nvPr/>
        </p:nvSpPr>
        <p:spPr>
          <a:xfrm>
            <a:off x="10270687" y="10404048"/>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3" name="1"/>
          <p:cNvSpPr txBox="1"/>
          <p:nvPr/>
        </p:nvSpPr>
        <p:spPr>
          <a:xfrm>
            <a:off x="11012764" y="8764190"/>
            <a:ext cx="247045"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1</a:t>
            </a:r>
          </a:p>
        </p:txBody>
      </p:sp>
      <p:sp>
        <p:nvSpPr>
          <p:cNvPr id="834" name="2"/>
          <p:cNvSpPr txBox="1"/>
          <p:nvPr/>
        </p:nvSpPr>
        <p:spPr>
          <a:xfrm>
            <a:off x="11012764" y="9436489"/>
            <a:ext cx="247045"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2</a:t>
            </a:r>
          </a:p>
        </p:txBody>
      </p:sp>
      <p:sp>
        <p:nvSpPr>
          <p:cNvPr id="835" name="256"/>
          <p:cNvSpPr txBox="1"/>
          <p:nvPr/>
        </p:nvSpPr>
        <p:spPr>
          <a:xfrm>
            <a:off x="10872094" y="11574951"/>
            <a:ext cx="593566"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128</a:t>
            </a:r>
            <a:endParaRPr dirty="0"/>
          </a:p>
        </p:txBody>
      </p:sp>
      <p:sp>
        <p:nvSpPr>
          <p:cNvPr id="836" name="255"/>
          <p:cNvSpPr txBox="1"/>
          <p:nvPr/>
        </p:nvSpPr>
        <p:spPr>
          <a:xfrm>
            <a:off x="10883041" y="10898843"/>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127</a:t>
            </a:r>
            <a:endParaRPr dirty="0"/>
          </a:p>
        </p:txBody>
      </p:sp>
      <p:sp>
        <p:nvSpPr>
          <p:cNvPr id="864" name="線"/>
          <p:cNvSpPr/>
          <p:nvPr/>
        </p:nvSpPr>
        <p:spPr>
          <a:xfrm flipH="1">
            <a:off x="17265866" y="10249275"/>
            <a:ext cx="2017054" cy="86971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dirty="0"/>
          </a:p>
        </p:txBody>
      </p:sp>
      <p:sp>
        <p:nvSpPr>
          <p:cNvPr id="866" name="線"/>
          <p:cNvSpPr/>
          <p:nvPr/>
        </p:nvSpPr>
        <p:spPr>
          <a:xfrm flipH="1" flipV="1">
            <a:off x="11371320" y="9019294"/>
            <a:ext cx="2010391" cy="3455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8" name="楕円"/>
          <p:cNvSpPr/>
          <p:nvPr/>
        </p:nvSpPr>
        <p:spPr>
          <a:xfrm>
            <a:off x="19516676" y="999927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 name="テキスト ボックス 1">
            <a:extLst>
              <a:ext uri="{FF2B5EF4-FFF2-40B4-BE49-F238E27FC236}">
                <a16:creationId xmlns:a16="http://schemas.microsoft.com/office/drawing/2014/main" id="{57CE7A64-3E02-4995-AB9F-EF53B51B51E5}"/>
              </a:ext>
            </a:extLst>
          </p:cNvPr>
          <p:cNvSpPr txBox="1"/>
          <p:nvPr/>
        </p:nvSpPr>
        <p:spPr>
          <a:xfrm>
            <a:off x="3593357" y="9231173"/>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6" name="テキスト ボックス 75">
            <a:extLst>
              <a:ext uri="{FF2B5EF4-FFF2-40B4-BE49-F238E27FC236}">
                <a16:creationId xmlns:a16="http://schemas.microsoft.com/office/drawing/2014/main" id="{930DE45C-77F2-4115-B374-EFCD91006EB2}"/>
              </a:ext>
            </a:extLst>
          </p:cNvPr>
          <p:cNvSpPr txBox="1"/>
          <p:nvPr/>
        </p:nvSpPr>
        <p:spPr>
          <a:xfrm>
            <a:off x="3594430" y="7943850"/>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7" name="テキスト ボックス 76">
            <a:extLst>
              <a:ext uri="{FF2B5EF4-FFF2-40B4-BE49-F238E27FC236}">
                <a16:creationId xmlns:a16="http://schemas.microsoft.com/office/drawing/2014/main" id="{5A5D5768-549C-43F0-8AF3-82E09221EBB0}"/>
              </a:ext>
            </a:extLst>
          </p:cNvPr>
          <p:cNvSpPr txBox="1"/>
          <p:nvPr/>
        </p:nvSpPr>
        <p:spPr>
          <a:xfrm>
            <a:off x="3583499" y="11419838"/>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8" name="テキスト ボックス 77">
            <a:extLst>
              <a:ext uri="{FF2B5EF4-FFF2-40B4-BE49-F238E27FC236}">
                <a16:creationId xmlns:a16="http://schemas.microsoft.com/office/drawing/2014/main" id="{15935354-8E55-4C51-8304-F76DEBECA770}"/>
              </a:ext>
            </a:extLst>
          </p:cNvPr>
          <p:cNvSpPr txBox="1"/>
          <p:nvPr/>
        </p:nvSpPr>
        <p:spPr>
          <a:xfrm>
            <a:off x="10182314" y="9167863"/>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9" name="テキスト ボックス 78">
            <a:extLst>
              <a:ext uri="{FF2B5EF4-FFF2-40B4-BE49-F238E27FC236}">
                <a16:creationId xmlns:a16="http://schemas.microsoft.com/office/drawing/2014/main" id="{B0374665-4E9D-4073-8B35-EC43C03D1346}"/>
              </a:ext>
            </a:extLst>
          </p:cNvPr>
          <p:cNvSpPr txBox="1"/>
          <p:nvPr/>
        </p:nvSpPr>
        <p:spPr>
          <a:xfrm>
            <a:off x="10182982" y="11206902"/>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6" name="線">
            <a:extLst>
              <a:ext uri="{FF2B5EF4-FFF2-40B4-BE49-F238E27FC236}">
                <a16:creationId xmlns:a16="http://schemas.microsoft.com/office/drawing/2014/main" id="{038B93F9-F070-4A8F-A1EE-B8E30DDB2062}"/>
              </a:ext>
            </a:extLst>
          </p:cNvPr>
          <p:cNvSpPr/>
          <p:nvPr/>
        </p:nvSpPr>
        <p:spPr>
          <a:xfrm>
            <a:off x="4281506" y="9112790"/>
            <a:ext cx="5724944" cy="47490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579B0E3B-98D4-4487-8DCA-90962F4179AE}"/>
              </a:ext>
            </a:extLst>
          </p:cNvPr>
          <p:cNvSpPr/>
          <p:nvPr/>
        </p:nvSpPr>
        <p:spPr>
          <a:xfrm>
            <a:off x="4247572" y="9081588"/>
            <a:ext cx="5722572" cy="262296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5AE0B388-1E16-4F3A-84B5-28E1799B14F4}"/>
              </a:ext>
            </a:extLst>
          </p:cNvPr>
          <p:cNvSpPr/>
          <p:nvPr/>
        </p:nvSpPr>
        <p:spPr>
          <a:xfrm flipV="1">
            <a:off x="4247572" y="9587694"/>
            <a:ext cx="5843356" cy="173680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53BD0C0B-4B3D-4976-9100-01F47B44B79F}"/>
              </a:ext>
            </a:extLst>
          </p:cNvPr>
          <p:cNvSpPr/>
          <p:nvPr/>
        </p:nvSpPr>
        <p:spPr>
          <a:xfrm>
            <a:off x="4336052" y="11297945"/>
            <a:ext cx="5727043" cy="40660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F7D85BD4-2795-4F3A-8A53-B81C4B975D39}"/>
              </a:ext>
            </a:extLst>
          </p:cNvPr>
          <p:cNvSpPr/>
          <p:nvPr/>
        </p:nvSpPr>
        <p:spPr>
          <a:xfrm flipV="1">
            <a:off x="4315080" y="9587694"/>
            <a:ext cx="5726373" cy="293457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B0A94B6C-ABE0-42D1-A311-8ADB0BE0A7CD}"/>
              </a:ext>
            </a:extLst>
          </p:cNvPr>
          <p:cNvSpPr/>
          <p:nvPr/>
        </p:nvSpPr>
        <p:spPr>
          <a:xfrm flipV="1">
            <a:off x="4292697" y="11704551"/>
            <a:ext cx="5677446" cy="81772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F961E7A3-7565-4A8F-A13A-4B18E3F900A9}"/>
              </a:ext>
            </a:extLst>
          </p:cNvPr>
          <p:cNvSpPr/>
          <p:nvPr/>
        </p:nvSpPr>
        <p:spPr>
          <a:xfrm>
            <a:off x="4281506" y="8486370"/>
            <a:ext cx="5688637" cy="626418"/>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D695A91B-DE77-4F45-BA2F-FCB79FA5B723}"/>
              </a:ext>
            </a:extLst>
          </p:cNvPr>
          <p:cNvSpPr/>
          <p:nvPr/>
        </p:nvSpPr>
        <p:spPr>
          <a:xfrm>
            <a:off x="4266327" y="8496382"/>
            <a:ext cx="5747344" cy="108845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EE7EF9A6-7F4D-4F05-A446-324271952F61}"/>
              </a:ext>
            </a:extLst>
          </p:cNvPr>
          <p:cNvSpPr/>
          <p:nvPr/>
        </p:nvSpPr>
        <p:spPr>
          <a:xfrm>
            <a:off x="4218452" y="8485691"/>
            <a:ext cx="5812889" cy="2581671"/>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91F2F514-748E-4053-9E3E-F556C4C0D0F8}"/>
              </a:ext>
            </a:extLst>
          </p:cNvPr>
          <p:cNvSpPr/>
          <p:nvPr/>
        </p:nvSpPr>
        <p:spPr>
          <a:xfrm>
            <a:off x="4299012" y="8454546"/>
            <a:ext cx="5671132" cy="322639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AF5B0403-86DB-4CD9-9F24-968543462CA3}"/>
              </a:ext>
            </a:extLst>
          </p:cNvPr>
          <p:cNvSpPr/>
          <p:nvPr/>
        </p:nvSpPr>
        <p:spPr>
          <a:xfrm flipV="1">
            <a:off x="4378941" y="9104359"/>
            <a:ext cx="5613604" cy="65391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64BB617D-E607-4DBC-B3E9-F63B5FB8377F}"/>
              </a:ext>
            </a:extLst>
          </p:cNvPr>
          <p:cNvSpPr/>
          <p:nvPr/>
        </p:nvSpPr>
        <p:spPr>
          <a:xfrm flipV="1">
            <a:off x="4368829" y="9610466"/>
            <a:ext cx="5623716" cy="154344"/>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077C7384-0595-4E38-B461-C0F7B9BC0BEB}"/>
              </a:ext>
            </a:extLst>
          </p:cNvPr>
          <p:cNvSpPr/>
          <p:nvPr/>
        </p:nvSpPr>
        <p:spPr>
          <a:xfrm>
            <a:off x="4336019" y="9750884"/>
            <a:ext cx="5677651" cy="1316478"/>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 name="線">
            <a:extLst>
              <a:ext uri="{FF2B5EF4-FFF2-40B4-BE49-F238E27FC236}">
                <a16:creationId xmlns:a16="http://schemas.microsoft.com/office/drawing/2014/main" id="{7E4E0E9D-40A5-4FD0-AF32-6A8E4053DE0D}"/>
              </a:ext>
            </a:extLst>
          </p:cNvPr>
          <p:cNvSpPr/>
          <p:nvPr/>
        </p:nvSpPr>
        <p:spPr>
          <a:xfrm>
            <a:off x="4341438" y="9774755"/>
            <a:ext cx="5649645" cy="185143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 name="線">
            <a:extLst>
              <a:ext uri="{FF2B5EF4-FFF2-40B4-BE49-F238E27FC236}">
                <a16:creationId xmlns:a16="http://schemas.microsoft.com/office/drawing/2014/main" id="{668056F7-7349-4FFA-A995-40A709F53A43}"/>
              </a:ext>
            </a:extLst>
          </p:cNvPr>
          <p:cNvSpPr/>
          <p:nvPr/>
        </p:nvSpPr>
        <p:spPr>
          <a:xfrm flipV="1">
            <a:off x="4256612" y="9138422"/>
            <a:ext cx="5775488" cy="2773034"/>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 name="線">
            <a:extLst>
              <a:ext uri="{FF2B5EF4-FFF2-40B4-BE49-F238E27FC236}">
                <a16:creationId xmlns:a16="http://schemas.microsoft.com/office/drawing/2014/main" id="{11B4B1F4-FE9C-4EAE-8084-34D5B35B4723}"/>
              </a:ext>
            </a:extLst>
          </p:cNvPr>
          <p:cNvSpPr/>
          <p:nvPr/>
        </p:nvSpPr>
        <p:spPr>
          <a:xfrm flipV="1">
            <a:off x="4261992" y="9584830"/>
            <a:ext cx="5767438" cy="2316765"/>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2" name="線">
            <a:extLst>
              <a:ext uri="{FF2B5EF4-FFF2-40B4-BE49-F238E27FC236}">
                <a16:creationId xmlns:a16="http://schemas.microsoft.com/office/drawing/2014/main" id="{7E0E537D-78C0-4911-8E07-F283003FFA7E}"/>
              </a:ext>
            </a:extLst>
          </p:cNvPr>
          <p:cNvSpPr/>
          <p:nvPr/>
        </p:nvSpPr>
        <p:spPr>
          <a:xfrm flipV="1">
            <a:off x="4231826" y="11067361"/>
            <a:ext cx="5781844" cy="857007"/>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 name="線">
            <a:extLst>
              <a:ext uri="{FF2B5EF4-FFF2-40B4-BE49-F238E27FC236}">
                <a16:creationId xmlns:a16="http://schemas.microsoft.com/office/drawing/2014/main" id="{E9770B09-B80A-4B94-9ABB-5E51CAEB55E5}"/>
              </a:ext>
            </a:extLst>
          </p:cNvPr>
          <p:cNvSpPr/>
          <p:nvPr/>
        </p:nvSpPr>
        <p:spPr>
          <a:xfrm flipV="1">
            <a:off x="4330387" y="11665278"/>
            <a:ext cx="5639756" cy="22814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 name="線">
            <a:extLst>
              <a:ext uri="{FF2B5EF4-FFF2-40B4-BE49-F238E27FC236}">
                <a16:creationId xmlns:a16="http://schemas.microsoft.com/office/drawing/2014/main" id="{BBB7382F-C314-4406-AEB5-4C55ED472C1A}"/>
              </a:ext>
            </a:extLst>
          </p:cNvPr>
          <p:cNvSpPr/>
          <p:nvPr/>
        </p:nvSpPr>
        <p:spPr>
          <a:xfrm flipV="1">
            <a:off x="11371320" y="9358652"/>
            <a:ext cx="2010391" cy="34550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 name="楕円">
            <a:extLst>
              <a:ext uri="{FF2B5EF4-FFF2-40B4-BE49-F238E27FC236}">
                <a16:creationId xmlns:a16="http://schemas.microsoft.com/office/drawing/2014/main" id="{E78524C3-E70C-7AA9-8D2C-93E8F92889A0}"/>
              </a:ext>
            </a:extLst>
          </p:cNvPr>
          <p:cNvSpPr/>
          <p:nvPr/>
        </p:nvSpPr>
        <p:spPr>
          <a:xfrm>
            <a:off x="13383218" y="9146252"/>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 name="楕円">
            <a:extLst>
              <a:ext uri="{FF2B5EF4-FFF2-40B4-BE49-F238E27FC236}">
                <a16:creationId xmlns:a16="http://schemas.microsoft.com/office/drawing/2014/main" id="{587CF5B7-1FDE-47F0-0B2E-29A33A08E143}"/>
              </a:ext>
            </a:extLst>
          </p:cNvPr>
          <p:cNvSpPr/>
          <p:nvPr/>
        </p:nvSpPr>
        <p:spPr>
          <a:xfrm>
            <a:off x="13336846" y="10997519"/>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 name="・">
            <a:extLst>
              <a:ext uri="{FF2B5EF4-FFF2-40B4-BE49-F238E27FC236}">
                <a16:creationId xmlns:a16="http://schemas.microsoft.com/office/drawing/2014/main" id="{B9510C08-E8B8-C9BB-7458-4632FFA53807}"/>
              </a:ext>
            </a:extLst>
          </p:cNvPr>
          <p:cNvSpPr txBox="1"/>
          <p:nvPr/>
        </p:nvSpPr>
        <p:spPr>
          <a:xfrm>
            <a:off x="13333737" y="9973089"/>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8" name="・">
            <a:extLst>
              <a:ext uri="{FF2B5EF4-FFF2-40B4-BE49-F238E27FC236}">
                <a16:creationId xmlns:a16="http://schemas.microsoft.com/office/drawing/2014/main" id="{8A059E7B-B5B0-6A41-3056-BD73ACAE655D}"/>
              </a:ext>
            </a:extLst>
          </p:cNvPr>
          <p:cNvSpPr txBox="1"/>
          <p:nvPr/>
        </p:nvSpPr>
        <p:spPr>
          <a:xfrm>
            <a:off x="13333737" y="10177321"/>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9" name="・">
            <a:extLst>
              <a:ext uri="{FF2B5EF4-FFF2-40B4-BE49-F238E27FC236}">
                <a16:creationId xmlns:a16="http://schemas.microsoft.com/office/drawing/2014/main" id="{9E40D1AA-B92D-5E38-F953-157C8708237A}"/>
              </a:ext>
            </a:extLst>
          </p:cNvPr>
          <p:cNvSpPr txBox="1"/>
          <p:nvPr/>
        </p:nvSpPr>
        <p:spPr>
          <a:xfrm>
            <a:off x="13333737" y="10379015"/>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10" name="1">
            <a:extLst>
              <a:ext uri="{FF2B5EF4-FFF2-40B4-BE49-F238E27FC236}">
                <a16:creationId xmlns:a16="http://schemas.microsoft.com/office/drawing/2014/main" id="{934CEEE7-389A-3BBF-F539-811D0E9A19E1}"/>
              </a:ext>
            </a:extLst>
          </p:cNvPr>
          <p:cNvSpPr txBox="1"/>
          <p:nvPr/>
        </p:nvSpPr>
        <p:spPr>
          <a:xfrm>
            <a:off x="14088817" y="9286106"/>
            <a:ext cx="247045"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dirty="0"/>
              <a:t>1</a:t>
            </a:r>
          </a:p>
        </p:txBody>
      </p:sp>
      <p:sp>
        <p:nvSpPr>
          <p:cNvPr id="13" name="255">
            <a:extLst>
              <a:ext uri="{FF2B5EF4-FFF2-40B4-BE49-F238E27FC236}">
                <a16:creationId xmlns:a16="http://schemas.microsoft.com/office/drawing/2014/main" id="{03469FF8-5FDE-6198-4583-1B5D5A313A5B}"/>
              </a:ext>
            </a:extLst>
          </p:cNvPr>
          <p:cNvSpPr txBox="1"/>
          <p:nvPr/>
        </p:nvSpPr>
        <p:spPr>
          <a:xfrm>
            <a:off x="14039079" y="11135564"/>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64</a:t>
            </a:r>
            <a:endParaRPr dirty="0"/>
          </a:p>
        </p:txBody>
      </p:sp>
      <p:sp>
        <p:nvSpPr>
          <p:cNvPr id="17" name="楕円">
            <a:extLst>
              <a:ext uri="{FF2B5EF4-FFF2-40B4-BE49-F238E27FC236}">
                <a16:creationId xmlns:a16="http://schemas.microsoft.com/office/drawing/2014/main" id="{EE5F4A5F-007A-C64F-E63E-34F7CA810BD3}"/>
              </a:ext>
            </a:extLst>
          </p:cNvPr>
          <p:cNvSpPr/>
          <p:nvPr/>
        </p:nvSpPr>
        <p:spPr>
          <a:xfrm>
            <a:off x="16036433" y="9499324"/>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 name="楕円">
            <a:extLst>
              <a:ext uri="{FF2B5EF4-FFF2-40B4-BE49-F238E27FC236}">
                <a16:creationId xmlns:a16="http://schemas.microsoft.com/office/drawing/2014/main" id="{3B7EB53A-F7F7-7FA2-C3F7-9C07BC0CE598}"/>
              </a:ext>
            </a:extLst>
          </p:cNvPr>
          <p:cNvSpPr/>
          <p:nvPr/>
        </p:nvSpPr>
        <p:spPr>
          <a:xfrm>
            <a:off x="16048822" y="10792720"/>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 name="・">
            <a:extLst>
              <a:ext uri="{FF2B5EF4-FFF2-40B4-BE49-F238E27FC236}">
                <a16:creationId xmlns:a16="http://schemas.microsoft.com/office/drawing/2014/main" id="{FF204179-FB43-ED50-1BA5-D3B68E0775C4}"/>
              </a:ext>
            </a:extLst>
          </p:cNvPr>
          <p:cNvSpPr txBox="1"/>
          <p:nvPr/>
        </p:nvSpPr>
        <p:spPr>
          <a:xfrm>
            <a:off x="16048822" y="10155695"/>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21" name="・">
            <a:extLst>
              <a:ext uri="{FF2B5EF4-FFF2-40B4-BE49-F238E27FC236}">
                <a16:creationId xmlns:a16="http://schemas.microsoft.com/office/drawing/2014/main" id="{CFFDF6BC-92E9-4343-A45B-CCFD22E1E26A}"/>
              </a:ext>
            </a:extLst>
          </p:cNvPr>
          <p:cNvSpPr txBox="1"/>
          <p:nvPr/>
        </p:nvSpPr>
        <p:spPr>
          <a:xfrm>
            <a:off x="16048822" y="10359927"/>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24" name="2">
            <a:extLst>
              <a:ext uri="{FF2B5EF4-FFF2-40B4-BE49-F238E27FC236}">
                <a16:creationId xmlns:a16="http://schemas.microsoft.com/office/drawing/2014/main" id="{16D1CEA8-E541-94FF-DAB3-AEC0736AA07D}"/>
              </a:ext>
            </a:extLst>
          </p:cNvPr>
          <p:cNvSpPr txBox="1"/>
          <p:nvPr/>
        </p:nvSpPr>
        <p:spPr>
          <a:xfrm>
            <a:off x="16805309" y="9625240"/>
            <a:ext cx="247045"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1</a:t>
            </a:r>
            <a:endParaRPr dirty="0"/>
          </a:p>
        </p:txBody>
      </p:sp>
      <p:sp>
        <p:nvSpPr>
          <p:cNvPr id="26" name="255">
            <a:extLst>
              <a:ext uri="{FF2B5EF4-FFF2-40B4-BE49-F238E27FC236}">
                <a16:creationId xmlns:a16="http://schemas.microsoft.com/office/drawing/2014/main" id="{C73BB5D7-9052-F531-311A-E8CB23B17A50}"/>
              </a:ext>
            </a:extLst>
          </p:cNvPr>
          <p:cNvSpPr txBox="1"/>
          <p:nvPr/>
        </p:nvSpPr>
        <p:spPr>
          <a:xfrm>
            <a:off x="16738666" y="11009922"/>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32</a:t>
            </a:r>
            <a:endParaRPr dirty="0"/>
          </a:p>
        </p:txBody>
      </p:sp>
      <p:sp>
        <p:nvSpPr>
          <p:cNvPr id="29" name="線">
            <a:extLst>
              <a:ext uri="{FF2B5EF4-FFF2-40B4-BE49-F238E27FC236}">
                <a16:creationId xmlns:a16="http://schemas.microsoft.com/office/drawing/2014/main" id="{EAD79171-830C-5255-1A29-763A304109F7}"/>
              </a:ext>
            </a:extLst>
          </p:cNvPr>
          <p:cNvSpPr/>
          <p:nvPr/>
        </p:nvSpPr>
        <p:spPr>
          <a:xfrm flipH="1" flipV="1">
            <a:off x="11352830" y="9033315"/>
            <a:ext cx="1900182" cy="22646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0" name="線">
            <a:extLst>
              <a:ext uri="{FF2B5EF4-FFF2-40B4-BE49-F238E27FC236}">
                <a16:creationId xmlns:a16="http://schemas.microsoft.com/office/drawing/2014/main" id="{4D3B1B6A-37E8-24A8-8830-09C910BC1240}"/>
              </a:ext>
            </a:extLst>
          </p:cNvPr>
          <p:cNvSpPr/>
          <p:nvPr/>
        </p:nvSpPr>
        <p:spPr>
          <a:xfrm flipH="1">
            <a:off x="11553576" y="9432749"/>
            <a:ext cx="1839957" cy="166991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1" name="線">
            <a:extLst>
              <a:ext uri="{FF2B5EF4-FFF2-40B4-BE49-F238E27FC236}">
                <a16:creationId xmlns:a16="http://schemas.microsoft.com/office/drawing/2014/main" id="{47F8E44F-2E79-AF92-6A3D-7A2F39574FC6}"/>
              </a:ext>
            </a:extLst>
          </p:cNvPr>
          <p:cNvSpPr/>
          <p:nvPr/>
        </p:nvSpPr>
        <p:spPr>
          <a:xfrm flipH="1" flipV="1">
            <a:off x="11575927" y="11054405"/>
            <a:ext cx="1689108" cy="1524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2" name="線">
            <a:extLst>
              <a:ext uri="{FF2B5EF4-FFF2-40B4-BE49-F238E27FC236}">
                <a16:creationId xmlns:a16="http://schemas.microsoft.com/office/drawing/2014/main" id="{5EE1C9B3-4D4C-B81C-BC6D-85924D24295C}"/>
              </a:ext>
            </a:extLst>
          </p:cNvPr>
          <p:cNvSpPr/>
          <p:nvPr/>
        </p:nvSpPr>
        <p:spPr>
          <a:xfrm>
            <a:off x="11438156" y="9718099"/>
            <a:ext cx="1848522" cy="1579845"/>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 name="線">
            <a:extLst>
              <a:ext uri="{FF2B5EF4-FFF2-40B4-BE49-F238E27FC236}">
                <a16:creationId xmlns:a16="http://schemas.microsoft.com/office/drawing/2014/main" id="{FDD3C3E9-9C15-89ED-8089-9D6D336B12F7}"/>
              </a:ext>
            </a:extLst>
          </p:cNvPr>
          <p:cNvSpPr/>
          <p:nvPr/>
        </p:nvSpPr>
        <p:spPr>
          <a:xfrm flipV="1">
            <a:off x="11591868" y="9456200"/>
            <a:ext cx="1750136" cy="238235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 name="線">
            <a:extLst>
              <a:ext uri="{FF2B5EF4-FFF2-40B4-BE49-F238E27FC236}">
                <a16:creationId xmlns:a16="http://schemas.microsoft.com/office/drawing/2014/main" id="{95B81DCB-E646-5721-439A-C803462B33F6}"/>
              </a:ext>
            </a:extLst>
          </p:cNvPr>
          <p:cNvSpPr/>
          <p:nvPr/>
        </p:nvSpPr>
        <p:spPr>
          <a:xfrm flipV="1">
            <a:off x="11574236" y="11230352"/>
            <a:ext cx="1647349" cy="608197"/>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 name="線">
            <a:extLst>
              <a:ext uri="{FF2B5EF4-FFF2-40B4-BE49-F238E27FC236}">
                <a16:creationId xmlns:a16="http://schemas.microsoft.com/office/drawing/2014/main" id="{D7814BD6-B060-09A4-0E52-DD842FE83E4D}"/>
              </a:ext>
            </a:extLst>
          </p:cNvPr>
          <p:cNvSpPr/>
          <p:nvPr/>
        </p:nvSpPr>
        <p:spPr>
          <a:xfrm flipH="1" flipV="1">
            <a:off x="14461096" y="9505758"/>
            <a:ext cx="1468482" cy="35723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 name="線">
            <a:extLst>
              <a:ext uri="{FF2B5EF4-FFF2-40B4-BE49-F238E27FC236}">
                <a16:creationId xmlns:a16="http://schemas.microsoft.com/office/drawing/2014/main" id="{68095CE7-0146-7F9E-D845-5F8BBEA85DDF}"/>
              </a:ext>
            </a:extLst>
          </p:cNvPr>
          <p:cNvSpPr/>
          <p:nvPr/>
        </p:nvSpPr>
        <p:spPr>
          <a:xfrm flipH="1" flipV="1">
            <a:off x="14489143" y="9503778"/>
            <a:ext cx="1343492" cy="150614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7" name="線">
            <a:extLst>
              <a:ext uri="{FF2B5EF4-FFF2-40B4-BE49-F238E27FC236}">
                <a16:creationId xmlns:a16="http://schemas.microsoft.com/office/drawing/2014/main" id="{02F4AFE6-6A9E-C421-216C-71C45475EF61}"/>
              </a:ext>
            </a:extLst>
          </p:cNvPr>
          <p:cNvSpPr/>
          <p:nvPr/>
        </p:nvSpPr>
        <p:spPr>
          <a:xfrm flipH="1">
            <a:off x="14702805" y="9887340"/>
            <a:ext cx="1179677" cy="142468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8" name="線">
            <a:extLst>
              <a:ext uri="{FF2B5EF4-FFF2-40B4-BE49-F238E27FC236}">
                <a16:creationId xmlns:a16="http://schemas.microsoft.com/office/drawing/2014/main" id="{061188FD-6DCB-4479-67CE-0D7702CB76F6}"/>
              </a:ext>
            </a:extLst>
          </p:cNvPr>
          <p:cNvSpPr/>
          <p:nvPr/>
        </p:nvSpPr>
        <p:spPr>
          <a:xfrm flipH="1">
            <a:off x="14669189" y="11009921"/>
            <a:ext cx="1163446" cy="31487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9" name="線">
            <a:extLst>
              <a:ext uri="{FF2B5EF4-FFF2-40B4-BE49-F238E27FC236}">
                <a16:creationId xmlns:a16="http://schemas.microsoft.com/office/drawing/2014/main" id="{91674F5E-C621-87E5-29BD-4C64470338C1}"/>
              </a:ext>
            </a:extLst>
          </p:cNvPr>
          <p:cNvSpPr/>
          <p:nvPr/>
        </p:nvSpPr>
        <p:spPr>
          <a:xfrm flipH="1" flipV="1">
            <a:off x="17286110" y="9954457"/>
            <a:ext cx="1996810" cy="2478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dirty="0"/>
          </a:p>
        </p:txBody>
      </p:sp>
    </p:spTree>
    <p:extLst>
      <p:ext uri="{BB962C8B-B14F-4D97-AF65-F5344CB8AC3E}">
        <p14:creationId xmlns:p14="http://schemas.microsoft.com/office/powerpoint/2010/main" val="340986306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loss = “損失関数”, optimizer =‘最適化関数’, metrics=[“評価指標”]"/>
          <p:cNvSpPr txBox="1"/>
          <p:nvPr/>
        </p:nvSpPr>
        <p:spPr>
          <a:xfrm>
            <a:off x="462966" y="5114348"/>
            <a:ext cx="15583702"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300"/>
            </a:lvl1pPr>
          </a:lstStyle>
          <a:p>
            <a:r>
              <a:rPr sz="4400"/>
              <a:t>loss = “損失関数”, optimizer =‘最適化関数’, metrics=[“評価指標”]</a:t>
            </a:r>
          </a:p>
        </p:txBody>
      </p:sp>
      <p:sp>
        <p:nvSpPr>
          <p:cNvPr id="873" name="model.compile()で、学習時の評価方法の選択をする"/>
          <p:cNvSpPr txBox="1"/>
          <p:nvPr/>
        </p:nvSpPr>
        <p:spPr>
          <a:xfrm>
            <a:off x="832565" y="2082266"/>
            <a:ext cx="13173152" cy="95961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model.compile()で、学習時の評価方法の選択をする</a:t>
            </a:r>
          </a:p>
        </p:txBody>
      </p:sp>
      <p:sp>
        <p:nvSpPr>
          <p:cNvPr id="874" name="楕円"/>
          <p:cNvSpPr/>
          <p:nvPr/>
        </p:nvSpPr>
        <p:spPr>
          <a:xfrm>
            <a:off x="20351241" y="3943490"/>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75" name="線"/>
          <p:cNvSpPr/>
          <p:nvPr/>
        </p:nvSpPr>
        <p:spPr>
          <a:xfrm>
            <a:off x="17235369" y="3839843"/>
            <a:ext cx="2897383" cy="54259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6" name="線"/>
          <p:cNvSpPr/>
          <p:nvPr/>
        </p:nvSpPr>
        <p:spPr>
          <a:xfrm>
            <a:off x="17238846" y="2919283"/>
            <a:ext cx="2893165" cy="14602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7" name="線"/>
          <p:cNvSpPr/>
          <p:nvPr/>
        </p:nvSpPr>
        <p:spPr>
          <a:xfrm flipV="1">
            <a:off x="17241569" y="4399759"/>
            <a:ext cx="2892730" cy="3413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8" name="楕円"/>
          <p:cNvSpPr/>
          <p:nvPr/>
        </p:nvSpPr>
        <p:spPr>
          <a:xfrm>
            <a:off x="16238960" y="259092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79" name="楕円"/>
          <p:cNvSpPr/>
          <p:nvPr/>
        </p:nvSpPr>
        <p:spPr>
          <a:xfrm>
            <a:off x="16238960" y="34926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0" name="楕円"/>
          <p:cNvSpPr/>
          <p:nvPr/>
        </p:nvSpPr>
        <p:spPr>
          <a:xfrm>
            <a:off x="16238960" y="43943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1" name="楕円"/>
          <p:cNvSpPr/>
          <p:nvPr/>
        </p:nvSpPr>
        <p:spPr>
          <a:xfrm>
            <a:off x="16238960" y="52960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2" name="線"/>
          <p:cNvSpPr/>
          <p:nvPr/>
        </p:nvSpPr>
        <p:spPr>
          <a:xfrm flipV="1">
            <a:off x="17238845" y="4373922"/>
            <a:ext cx="2920104" cy="1295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83" name="中間層"/>
          <p:cNvSpPr txBox="1"/>
          <p:nvPr/>
        </p:nvSpPr>
        <p:spPr>
          <a:xfrm>
            <a:off x="15952744" y="1824503"/>
            <a:ext cx="14478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中間層</a:t>
            </a:r>
          </a:p>
        </p:txBody>
      </p:sp>
      <p:sp>
        <p:nvSpPr>
          <p:cNvPr id="884" name="出力層"/>
          <p:cNvSpPr txBox="1"/>
          <p:nvPr/>
        </p:nvSpPr>
        <p:spPr>
          <a:xfrm>
            <a:off x="20065024" y="1824503"/>
            <a:ext cx="14478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出力層</a:t>
            </a:r>
          </a:p>
        </p:txBody>
      </p:sp>
      <p:sp>
        <p:nvSpPr>
          <p:cNvPr id="885" name="正解"/>
          <p:cNvSpPr txBox="1"/>
          <p:nvPr/>
        </p:nvSpPr>
        <p:spPr>
          <a:xfrm>
            <a:off x="22268698" y="1824503"/>
            <a:ext cx="10033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正解</a:t>
            </a:r>
          </a:p>
        </p:txBody>
      </p:sp>
      <p:sp>
        <p:nvSpPr>
          <p:cNvPr id="886" name="0.6"/>
          <p:cNvSpPr txBox="1"/>
          <p:nvPr/>
        </p:nvSpPr>
        <p:spPr>
          <a:xfrm>
            <a:off x="20413512" y="3992782"/>
            <a:ext cx="750825" cy="770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0.6</a:t>
            </a:r>
          </a:p>
        </p:txBody>
      </p:sp>
      <p:sp>
        <p:nvSpPr>
          <p:cNvPr id="887" name="1"/>
          <p:cNvSpPr txBox="1"/>
          <p:nvPr/>
        </p:nvSpPr>
        <p:spPr>
          <a:xfrm>
            <a:off x="22752050" y="3929726"/>
            <a:ext cx="287656" cy="896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1</a:t>
            </a:r>
          </a:p>
        </p:txBody>
      </p:sp>
      <p:sp>
        <p:nvSpPr>
          <p:cNvPr id="888" name="線"/>
          <p:cNvSpPr/>
          <p:nvPr/>
        </p:nvSpPr>
        <p:spPr>
          <a:xfrm>
            <a:off x="21388909" y="4466809"/>
            <a:ext cx="1000403" cy="1"/>
          </a:xfrm>
          <a:prstGeom prst="line">
            <a:avLst/>
          </a:prstGeom>
          <a:ln w="76200">
            <a:solidFill>
              <a:srgbClr val="000000"/>
            </a:solidFill>
            <a:miter lim="400000"/>
            <a:headEnd type="triangle"/>
            <a:tailEnd type="triangle"/>
          </a:ln>
        </p:spPr>
        <p:txBody>
          <a:bodyPr lIns="50800" tIns="50800" rIns="50800" bIns="50800" anchor="ctr"/>
          <a:lstStyle/>
          <a:p>
            <a:endParaRPr/>
          </a:p>
        </p:txBody>
      </p:sp>
      <p:sp>
        <p:nvSpPr>
          <p:cNvPr id="889" name="矢印"/>
          <p:cNvSpPr/>
          <p:nvPr/>
        </p:nvSpPr>
        <p:spPr>
          <a:xfrm rot="16200000">
            <a:off x="21250924" y="5300314"/>
            <a:ext cx="1270001" cy="860322"/>
          </a:xfrm>
          <a:prstGeom prst="rightArrow">
            <a:avLst>
              <a:gd name="adj1" fmla="val 32000"/>
              <a:gd name="adj2" fmla="val 94476"/>
            </a:avLst>
          </a:prstGeom>
          <a:solidFill>
            <a:schemeClr val="accent5"/>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890" name="この誤差を損失関数が…"/>
          <p:cNvSpPr txBox="1"/>
          <p:nvPr/>
        </p:nvSpPr>
        <p:spPr>
          <a:xfrm>
            <a:off x="19606274" y="6527732"/>
            <a:ext cx="4559301" cy="1180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500"/>
            </a:pPr>
            <a:r>
              <a:t>この誤差を損失関数が</a:t>
            </a:r>
          </a:p>
          <a:p>
            <a:pPr>
              <a:defRPr sz="3500"/>
            </a:pPr>
            <a:r>
              <a:t>計算して最適化</a:t>
            </a:r>
          </a:p>
        </p:txBody>
      </p:sp>
      <p:sp>
        <p:nvSpPr>
          <p:cNvPr id="891" name="今回は2クラス分類なのでbinary_crossentropyを選択…"/>
          <p:cNvSpPr txBox="1"/>
          <p:nvPr/>
        </p:nvSpPr>
        <p:spPr>
          <a:xfrm>
            <a:off x="1350934" y="6571841"/>
            <a:ext cx="13104120" cy="1321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pPr>
            <a:r>
              <a:rPr sz="4400" dirty="0"/>
              <a:t>今回は2クラス分類なのでbinary_crossentropyを選択</a:t>
            </a:r>
          </a:p>
          <a:p>
            <a:pPr algn="l">
              <a:defRPr sz="3300"/>
            </a:pPr>
            <a:r>
              <a:rPr sz="4400" dirty="0" err="1"/>
              <a:t>評価指標は正解率を示すaccuracyを選択</a:t>
            </a:r>
            <a:endParaRPr sz="4400" dirty="0"/>
          </a:p>
        </p:txBody>
      </p:sp>
      <p:sp>
        <p:nvSpPr>
          <p:cNvPr id="892"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893" name="model.compile(loss='binary_crossentropy', optimizer='Adam', metrics=[&quot;accuracy&quot;])…"/>
          <p:cNvSpPr txBox="1"/>
          <p:nvPr/>
        </p:nvSpPr>
        <p:spPr>
          <a:xfrm>
            <a:off x="1582334" y="10105032"/>
            <a:ext cx="20806978"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900">
                <a:solidFill>
                  <a:schemeClr val="accent5"/>
                </a:solidFill>
                <a:latin typeface="Arial"/>
                <a:ea typeface="Arial"/>
                <a:cs typeface="Arial"/>
                <a:sym typeface="Arial"/>
              </a:defRPr>
            </a:pPr>
            <a:r>
              <a:rPr sz="4400" dirty="0" err="1"/>
              <a:t>model.compile</a:t>
            </a:r>
            <a:r>
              <a:rPr sz="4400" dirty="0"/>
              <a:t>(loss='</a:t>
            </a:r>
            <a:r>
              <a:rPr sz="4400" dirty="0" err="1"/>
              <a:t>binary_crossentropy</a:t>
            </a:r>
            <a:r>
              <a:rPr sz="4400" dirty="0"/>
              <a:t>', optimizer='Adam', metrics=["accuracy"])</a:t>
            </a:r>
          </a:p>
          <a:p>
            <a:pPr algn="l">
              <a:defRPr sz="3900">
                <a:latin typeface="Arial"/>
                <a:ea typeface="Arial"/>
                <a:cs typeface="Arial"/>
                <a:sym typeface="Arial"/>
              </a:defRPr>
            </a:pPr>
            <a:r>
              <a:rPr sz="4400" dirty="0" err="1"/>
              <a:t>model.summary</a:t>
            </a:r>
            <a:r>
              <a:rPr sz="4400" dirty="0"/>
              <a:t>()</a:t>
            </a:r>
          </a:p>
          <a:p>
            <a:pPr algn="l">
              <a:defRPr sz="3900">
                <a:latin typeface="Arial"/>
                <a:ea typeface="Arial"/>
                <a:cs typeface="Arial"/>
                <a:sym typeface="Arial"/>
              </a:defRPr>
            </a:pPr>
            <a:endParaRPr sz="4400"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model.summary()は、…"/>
          <p:cNvSpPr txBox="1"/>
          <p:nvPr/>
        </p:nvSpPr>
        <p:spPr>
          <a:xfrm>
            <a:off x="1161543" y="3458445"/>
            <a:ext cx="8112126" cy="1762697"/>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t>model.summary()は、</a:t>
            </a:r>
          </a:p>
          <a:p>
            <a:pPr>
              <a:defRPr sz="4500"/>
            </a:pPr>
            <a:r>
              <a:t>作成した学習モデルを要約する</a:t>
            </a:r>
          </a:p>
        </p:txBody>
      </p:sp>
      <p:sp>
        <p:nvSpPr>
          <p:cNvPr id="898"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6" name="model.compile(loss='binary_crossentropy', optimizer='Adam', metrics=[&quot;accuracy&quot;])…">
            <a:extLst>
              <a:ext uri="{FF2B5EF4-FFF2-40B4-BE49-F238E27FC236}">
                <a16:creationId xmlns:a16="http://schemas.microsoft.com/office/drawing/2014/main" id="{099976CE-3CFD-471A-BD5D-15D46A6816BC}"/>
              </a:ext>
            </a:extLst>
          </p:cNvPr>
          <p:cNvSpPr txBox="1"/>
          <p:nvPr/>
        </p:nvSpPr>
        <p:spPr>
          <a:xfrm>
            <a:off x="1582334" y="10105032"/>
            <a:ext cx="20806978"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900">
                <a:solidFill>
                  <a:schemeClr val="accent5"/>
                </a:solidFill>
                <a:latin typeface="Arial"/>
                <a:ea typeface="Arial"/>
                <a:cs typeface="Arial"/>
                <a:sym typeface="Arial"/>
              </a:defRPr>
            </a:pPr>
            <a:r>
              <a:rPr sz="4400" dirty="0" err="1">
                <a:solidFill>
                  <a:schemeClr val="tx1"/>
                </a:solidFill>
              </a:rPr>
              <a:t>model.compile</a:t>
            </a:r>
            <a:r>
              <a:rPr sz="4400" dirty="0">
                <a:solidFill>
                  <a:schemeClr val="tx1"/>
                </a:solidFill>
              </a:rPr>
              <a:t>(loss='</a:t>
            </a:r>
            <a:r>
              <a:rPr sz="4400" dirty="0" err="1">
                <a:solidFill>
                  <a:schemeClr val="tx1"/>
                </a:solidFill>
              </a:rPr>
              <a:t>binary_crossentropy</a:t>
            </a:r>
            <a:r>
              <a:rPr sz="4400" dirty="0">
                <a:solidFill>
                  <a:schemeClr val="tx1"/>
                </a:solidFill>
              </a:rPr>
              <a:t>', optimizer='Adam', metrics=["accuracy"])</a:t>
            </a:r>
          </a:p>
          <a:p>
            <a:pPr algn="l">
              <a:defRPr sz="3900">
                <a:latin typeface="Arial"/>
                <a:ea typeface="Arial"/>
                <a:cs typeface="Arial"/>
                <a:sym typeface="Arial"/>
              </a:defRPr>
            </a:pPr>
            <a:r>
              <a:rPr sz="4400" dirty="0" err="1">
                <a:solidFill>
                  <a:srgbClr val="FF0000"/>
                </a:solidFill>
              </a:rPr>
              <a:t>model.summary</a:t>
            </a:r>
            <a:r>
              <a:rPr sz="4400" dirty="0">
                <a:solidFill>
                  <a:srgbClr val="FF0000"/>
                </a:solidFill>
              </a:rPr>
              <a:t>()</a:t>
            </a:r>
          </a:p>
          <a:p>
            <a:pPr algn="l">
              <a:defRPr sz="3900">
                <a:latin typeface="Arial"/>
                <a:ea typeface="Arial"/>
                <a:cs typeface="Arial"/>
                <a:sym typeface="Arial"/>
              </a:defRPr>
            </a:pPr>
            <a:endParaRPr sz="4400" dirty="0"/>
          </a:p>
        </p:txBody>
      </p:sp>
      <p:pic>
        <p:nvPicPr>
          <p:cNvPr id="3" name="図 2">
            <a:extLst>
              <a:ext uri="{FF2B5EF4-FFF2-40B4-BE49-F238E27FC236}">
                <a16:creationId xmlns:a16="http://schemas.microsoft.com/office/drawing/2014/main" id="{111C485C-0C48-A329-A4BA-D1A0947BBACC}"/>
              </a:ext>
            </a:extLst>
          </p:cNvPr>
          <p:cNvPicPr>
            <a:picLocks noChangeAspect="1"/>
          </p:cNvPicPr>
          <p:nvPr/>
        </p:nvPicPr>
        <p:blipFill>
          <a:blip r:embed="rId2"/>
          <a:stretch>
            <a:fillRect/>
          </a:stretch>
        </p:blipFill>
        <p:spPr>
          <a:xfrm>
            <a:off x="12979341" y="1800694"/>
            <a:ext cx="9100258" cy="7777259"/>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model_history = model.fit(images_train, labels_train, batch_size = 32, epochs = 100, validation_split = 0.2)"/>
          <p:cNvSpPr txBox="1"/>
          <p:nvPr/>
        </p:nvSpPr>
        <p:spPr>
          <a:xfrm>
            <a:off x="311970" y="1798671"/>
            <a:ext cx="23760061" cy="70275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00000"/>
              </a:lnSpc>
              <a:defRPr sz="3900">
                <a:solidFill>
                  <a:schemeClr val="accent5"/>
                </a:solidFill>
                <a:latin typeface="Arial"/>
                <a:ea typeface="Arial"/>
                <a:cs typeface="Arial"/>
                <a:sym typeface="Arial"/>
              </a:defRPr>
            </a:lvl1pPr>
          </a:lstStyle>
          <a:p>
            <a:pPr algn="ctr"/>
            <a:r>
              <a:rPr lang="en-US" dirty="0"/>
              <a:t>result</a:t>
            </a:r>
            <a:r>
              <a:rPr dirty="0"/>
              <a:t>= </a:t>
            </a:r>
            <a:r>
              <a:rPr dirty="0" err="1"/>
              <a:t>model.fit</a:t>
            </a:r>
            <a:r>
              <a:rPr dirty="0"/>
              <a:t>(</a:t>
            </a:r>
            <a:r>
              <a:rPr dirty="0" err="1"/>
              <a:t>images_train</a:t>
            </a:r>
            <a:r>
              <a:rPr dirty="0"/>
              <a:t>, </a:t>
            </a:r>
            <a:r>
              <a:rPr dirty="0" err="1"/>
              <a:t>labels_train</a:t>
            </a:r>
            <a:r>
              <a:rPr dirty="0"/>
              <a:t>, </a:t>
            </a:r>
            <a:r>
              <a:rPr dirty="0" err="1"/>
              <a:t>batch_size</a:t>
            </a:r>
            <a:r>
              <a:rPr dirty="0"/>
              <a:t> = </a:t>
            </a:r>
            <a:r>
              <a:rPr lang="en-US" dirty="0"/>
              <a:t>64</a:t>
            </a:r>
            <a:r>
              <a:rPr dirty="0"/>
              <a:t>, epochs = 100, </a:t>
            </a:r>
            <a:r>
              <a:rPr dirty="0" err="1"/>
              <a:t>validation_split</a:t>
            </a:r>
            <a:r>
              <a:rPr dirty="0"/>
              <a:t> = 0.2)</a:t>
            </a:r>
          </a:p>
        </p:txBody>
      </p:sp>
      <p:sp>
        <p:nvSpPr>
          <p:cNvPr id="906"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907" name="model_historyに学習過程を記録する。…"/>
          <p:cNvSpPr txBox="1"/>
          <p:nvPr/>
        </p:nvSpPr>
        <p:spPr>
          <a:xfrm>
            <a:off x="769177" y="3306866"/>
            <a:ext cx="23302854" cy="293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dirty="0" err="1"/>
              <a:t>model_historyに学習過程を記録する</a:t>
            </a:r>
            <a:r>
              <a:rPr dirty="0"/>
              <a:t>。 </a:t>
            </a:r>
          </a:p>
          <a:p>
            <a:pPr algn="l">
              <a:lnSpc>
                <a:spcPct val="100000"/>
              </a:lnSpc>
              <a:defRPr sz="4600">
                <a:latin typeface="Arial"/>
                <a:ea typeface="Arial"/>
                <a:cs typeface="Arial"/>
                <a:sym typeface="Arial"/>
              </a:defRPr>
            </a:pPr>
            <a:r>
              <a:rPr dirty="0"/>
              <a:t>学習用のデータを用いて、</a:t>
            </a:r>
            <a:r>
              <a:rPr lang="en-US" dirty="0"/>
              <a:t>64</a:t>
            </a:r>
            <a:r>
              <a:rPr dirty="0"/>
              <a:t>例ずつデータを抽出して学習を行う。batch_size = 32</a:t>
            </a:r>
          </a:p>
          <a:p>
            <a:pPr algn="l">
              <a:lnSpc>
                <a:spcPct val="100000"/>
              </a:lnSpc>
              <a:defRPr sz="4600">
                <a:latin typeface="Arial"/>
                <a:ea typeface="Arial"/>
                <a:cs typeface="Arial"/>
                <a:sym typeface="Arial"/>
              </a:defRPr>
            </a:pPr>
            <a:r>
              <a:rPr dirty="0"/>
              <a:t>全体のデータを100回使って学習を行う。epochs =100</a:t>
            </a:r>
            <a:r>
              <a:rPr lang="en-US" dirty="0"/>
              <a:t> (1epoch</a:t>
            </a:r>
            <a:r>
              <a:rPr lang="ja-JP" altLang="en-US" dirty="0"/>
              <a:t>で学習データ全体を学習</a:t>
            </a:r>
            <a:r>
              <a:rPr lang="en-US" altLang="ja-JP" dirty="0"/>
              <a:t>)</a:t>
            </a:r>
            <a:endParaRPr dirty="0"/>
          </a:p>
          <a:p>
            <a:pPr algn="l">
              <a:lnSpc>
                <a:spcPct val="100000"/>
              </a:lnSpc>
              <a:defRPr sz="4600">
                <a:latin typeface="Arial"/>
                <a:ea typeface="Arial"/>
                <a:cs typeface="Arial"/>
                <a:sym typeface="Arial"/>
              </a:defRPr>
            </a:pPr>
            <a:r>
              <a:rPr dirty="0"/>
              <a:t>学習データの2割を検証用に分割して評価する。validation_split = 0.2</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model_history = model.fit(images_train, labels_train, batch_size = 32, epochs = 100, validation_split = 0.2)"/>
          <p:cNvSpPr txBox="1"/>
          <p:nvPr/>
        </p:nvSpPr>
        <p:spPr>
          <a:xfrm>
            <a:off x="311970" y="1798671"/>
            <a:ext cx="23760061" cy="70275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00000"/>
              </a:lnSpc>
              <a:defRPr sz="3900">
                <a:solidFill>
                  <a:schemeClr val="accent5"/>
                </a:solidFill>
                <a:latin typeface="Arial"/>
                <a:ea typeface="Arial"/>
                <a:cs typeface="Arial"/>
                <a:sym typeface="Arial"/>
              </a:defRPr>
            </a:lvl1pPr>
          </a:lstStyle>
          <a:p>
            <a:pPr algn="ctr"/>
            <a:r>
              <a:rPr lang="en-US" dirty="0"/>
              <a:t>result</a:t>
            </a:r>
            <a:r>
              <a:rPr dirty="0"/>
              <a:t>= </a:t>
            </a:r>
            <a:r>
              <a:rPr dirty="0" err="1"/>
              <a:t>model.fit</a:t>
            </a:r>
            <a:r>
              <a:rPr dirty="0"/>
              <a:t>(</a:t>
            </a:r>
            <a:r>
              <a:rPr dirty="0" err="1"/>
              <a:t>images_train</a:t>
            </a:r>
            <a:r>
              <a:rPr dirty="0"/>
              <a:t>, </a:t>
            </a:r>
            <a:r>
              <a:rPr dirty="0" err="1"/>
              <a:t>labels_train</a:t>
            </a:r>
            <a:r>
              <a:rPr dirty="0"/>
              <a:t>, </a:t>
            </a:r>
            <a:r>
              <a:rPr dirty="0" err="1"/>
              <a:t>batch_size</a:t>
            </a:r>
            <a:r>
              <a:rPr dirty="0"/>
              <a:t> = </a:t>
            </a:r>
            <a:r>
              <a:rPr lang="en-US" dirty="0"/>
              <a:t>64</a:t>
            </a:r>
            <a:r>
              <a:rPr dirty="0"/>
              <a:t>, epochs = 100, </a:t>
            </a:r>
            <a:r>
              <a:rPr dirty="0" err="1"/>
              <a:t>validation_split</a:t>
            </a:r>
            <a:r>
              <a:rPr dirty="0"/>
              <a:t> = 0.2)</a:t>
            </a:r>
          </a:p>
        </p:txBody>
      </p:sp>
      <p:sp>
        <p:nvSpPr>
          <p:cNvPr id="906"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6" name="model_historyに学習過程を記録する。…">
            <a:extLst>
              <a:ext uri="{FF2B5EF4-FFF2-40B4-BE49-F238E27FC236}">
                <a16:creationId xmlns:a16="http://schemas.microsoft.com/office/drawing/2014/main" id="{6573C161-B54D-40EB-B954-F9160934E91A}"/>
              </a:ext>
            </a:extLst>
          </p:cNvPr>
          <p:cNvSpPr txBox="1"/>
          <p:nvPr/>
        </p:nvSpPr>
        <p:spPr>
          <a:xfrm>
            <a:off x="1325684" y="10550632"/>
            <a:ext cx="20455921" cy="293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lang="en-US" dirty="0"/>
              <a:t>E</a:t>
            </a:r>
            <a:r>
              <a:rPr dirty="0"/>
              <a:t>poch</a:t>
            </a:r>
            <a:r>
              <a:rPr lang="en-US" dirty="0"/>
              <a:t> 1/</a:t>
            </a:r>
            <a:r>
              <a:rPr dirty="0"/>
              <a:t>100</a:t>
            </a:r>
            <a:r>
              <a:rPr lang="en-US" dirty="0"/>
              <a:t>  </a:t>
            </a:r>
            <a:r>
              <a:rPr lang="ja-JP" altLang="en-US" dirty="0"/>
              <a:t>→　</a:t>
            </a:r>
            <a:r>
              <a:rPr lang="en-US" altLang="ja-JP" dirty="0"/>
              <a:t>epochs=100</a:t>
            </a:r>
            <a:r>
              <a:rPr lang="ja-JP" altLang="en-US" dirty="0"/>
              <a:t>なので</a:t>
            </a:r>
            <a:r>
              <a:rPr lang="en-US" altLang="ja-JP" dirty="0"/>
              <a:t>100/100</a:t>
            </a:r>
            <a:r>
              <a:rPr lang="ja-JP" altLang="en-US" dirty="0"/>
              <a:t>まで学習</a:t>
            </a:r>
            <a:endParaRPr dirty="0"/>
          </a:p>
          <a:p>
            <a:pPr algn="l">
              <a:lnSpc>
                <a:spcPct val="100000"/>
              </a:lnSpc>
              <a:defRPr sz="4600">
                <a:latin typeface="Arial"/>
                <a:ea typeface="Arial"/>
                <a:cs typeface="Arial"/>
                <a:sym typeface="Arial"/>
              </a:defRPr>
            </a:pPr>
            <a:r>
              <a:rPr lang="en-US" dirty="0"/>
              <a:t>3/3 </a:t>
            </a:r>
            <a:r>
              <a:rPr lang="ja-JP" altLang="en-US" dirty="0"/>
              <a:t>→　</a:t>
            </a:r>
            <a:r>
              <a:rPr dirty="0" err="1"/>
              <a:t>validation_split</a:t>
            </a:r>
            <a:r>
              <a:rPr dirty="0"/>
              <a:t> = 0.2</a:t>
            </a:r>
            <a:r>
              <a:rPr lang="ja-JP" altLang="en-US" dirty="0"/>
              <a:t>なので、学習に用いるデータ数は</a:t>
            </a:r>
            <a:r>
              <a:rPr lang="en-US" altLang="ja-JP" dirty="0"/>
              <a:t>232×0.8=185.6</a:t>
            </a:r>
          </a:p>
          <a:p>
            <a:pPr algn="l">
              <a:lnSpc>
                <a:spcPct val="100000"/>
              </a:lnSpc>
              <a:defRPr sz="4600">
                <a:latin typeface="Arial"/>
                <a:ea typeface="Arial"/>
                <a:cs typeface="Arial"/>
                <a:sym typeface="Arial"/>
              </a:defRPr>
            </a:pPr>
            <a:r>
              <a:rPr lang="en-US" dirty="0"/>
              <a:t>	</a:t>
            </a:r>
            <a:r>
              <a:rPr lang="en-US" dirty="0" err="1"/>
              <a:t>batch_size</a:t>
            </a:r>
            <a:r>
              <a:rPr lang="en-US" dirty="0"/>
              <a:t> = 64</a:t>
            </a:r>
            <a:r>
              <a:rPr lang="ja-JP" altLang="en-US" dirty="0"/>
              <a:t>なので </a:t>
            </a:r>
            <a:r>
              <a:rPr lang="en-US" altLang="ja-JP" dirty="0"/>
              <a:t>64×2 &lt; 185.6 &lt; 64×</a:t>
            </a:r>
            <a:r>
              <a:rPr lang="en-US" altLang="ja-JP" dirty="0">
                <a:solidFill>
                  <a:srgbClr val="FF0000"/>
                </a:solidFill>
              </a:rPr>
              <a:t>3</a:t>
            </a:r>
            <a:r>
              <a:rPr lang="ja-JP" altLang="en-US" dirty="0"/>
              <a:t>で</a:t>
            </a:r>
            <a:r>
              <a:rPr lang="en-US" altLang="ja-JP" dirty="0"/>
              <a:t>1epoch</a:t>
            </a:r>
          </a:p>
          <a:p>
            <a:pPr algn="l">
              <a:lnSpc>
                <a:spcPct val="100000"/>
              </a:lnSpc>
              <a:defRPr sz="4600">
                <a:latin typeface="Arial"/>
                <a:ea typeface="Arial"/>
                <a:cs typeface="Arial"/>
                <a:sym typeface="Arial"/>
              </a:defRPr>
            </a:pPr>
            <a:endParaRPr dirty="0"/>
          </a:p>
        </p:txBody>
      </p:sp>
      <p:sp>
        <p:nvSpPr>
          <p:cNvPr id="7" name="model_historyに学習過程を記録する。…">
            <a:extLst>
              <a:ext uri="{FF2B5EF4-FFF2-40B4-BE49-F238E27FC236}">
                <a16:creationId xmlns:a16="http://schemas.microsoft.com/office/drawing/2014/main" id="{A63C24AC-950A-4F7F-A8EC-291D377CF66F}"/>
              </a:ext>
            </a:extLst>
          </p:cNvPr>
          <p:cNvSpPr txBox="1"/>
          <p:nvPr/>
        </p:nvSpPr>
        <p:spPr>
          <a:xfrm>
            <a:off x="769177" y="3306866"/>
            <a:ext cx="23302854" cy="293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dirty="0" err="1"/>
              <a:t>model_historyに学習過程を記録する</a:t>
            </a:r>
            <a:r>
              <a:rPr dirty="0"/>
              <a:t>。 </a:t>
            </a:r>
          </a:p>
          <a:p>
            <a:pPr algn="l">
              <a:lnSpc>
                <a:spcPct val="100000"/>
              </a:lnSpc>
              <a:defRPr sz="4600">
                <a:latin typeface="Arial"/>
                <a:ea typeface="Arial"/>
                <a:cs typeface="Arial"/>
                <a:sym typeface="Arial"/>
              </a:defRPr>
            </a:pPr>
            <a:r>
              <a:rPr dirty="0"/>
              <a:t>学習用のデータを用いて、</a:t>
            </a:r>
            <a:r>
              <a:rPr lang="en-US" dirty="0"/>
              <a:t>64</a:t>
            </a:r>
            <a:r>
              <a:rPr dirty="0"/>
              <a:t>例ずつデータを抽出して学習を行う。batch_size = </a:t>
            </a:r>
            <a:r>
              <a:rPr lang="en-US" dirty="0"/>
              <a:t>64</a:t>
            </a:r>
            <a:endParaRPr dirty="0"/>
          </a:p>
          <a:p>
            <a:pPr algn="l">
              <a:lnSpc>
                <a:spcPct val="100000"/>
              </a:lnSpc>
              <a:defRPr sz="4600">
                <a:latin typeface="Arial"/>
                <a:ea typeface="Arial"/>
                <a:cs typeface="Arial"/>
                <a:sym typeface="Arial"/>
              </a:defRPr>
            </a:pPr>
            <a:r>
              <a:rPr dirty="0"/>
              <a:t>全体のデータを100回使って学習を行う。epochs =100</a:t>
            </a:r>
            <a:r>
              <a:rPr lang="en-US" dirty="0"/>
              <a:t> (1epoch</a:t>
            </a:r>
            <a:r>
              <a:rPr lang="ja-JP" altLang="en-US" dirty="0"/>
              <a:t>で学習データ全体を学習</a:t>
            </a:r>
            <a:r>
              <a:rPr lang="en-US" altLang="ja-JP" dirty="0"/>
              <a:t>)</a:t>
            </a:r>
            <a:endParaRPr dirty="0"/>
          </a:p>
          <a:p>
            <a:pPr algn="l">
              <a:lnSpc>
                <a:spcPct val="100000"/>
              </a:lnSpc>
              <a:defRPr sz="4600">
                <a:latin typeface="Arial"/>
                <a:ea typeface="Arial"/>
                <a:cs typeface="Arial"/>
                <a:sym typeface="Arial"/>
              </a:defRPr>
            </a:pPr>
            <a:r>
              <a:rPr dirty="0"/>
              <a:t>学習データの2割を検証用に分割して評価する。validation_split = 0.2</a:t>
            </a:r>
          </a:p>
        </p:txBody>
      </p:sp>
      <p:pic>
        <p:nvPicPr>
          <p:cNvPr id="4" name="図 3">
            <a:extLst>
              <a:ext uri="{FF2B5EF4-FFF2-40B4-BE49-F238E27FC236}">
                <a16:creationId xmlns:a16="http://schemas.microsoft.com/office/drawing/2014/main" id="{E3D72284-181A-EF83-F804-8A3E9BF2DBC3}"/>
              </a:ext>
            </a:extLst>
          </p:cNvPr>
          <p:cNvPicPr>
            <a:picLocks noChangeAspect="1"/>
          </p:cNvPicPr>
          <p:nvPr/>
        </p:nvPicPr>
        <p:blipFill>
          <a:blip r:embed="rId2"/>
          <a:stretch>
            <a:fillRect/>
          </a:stretch>
        </p:blipFill>
        <p:spPr>
          <a:xfrm>
            <a:off x="1516761" y="6640523"/>
            <a:ext cx="20262838" cy="3200900"/>
          </a:xfrm>
          <a:prstGeom prst="rect">
            <a:avLst/>
          </a:prstGeom>
        </p:spPr>
      </p:pic>
    </p:spTree>
    <p:extLst>
      <p:ext uri="{BB962C8B-B14F-4D97-AF65-F5344CB8AC3E}">
        <p14:creationId xmlns:p14="http://schemas.microsoft.com/office/powerpoint/2010/main" val="148565613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1581227" y="1713609"/>
            <a:ext cx="1600438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pPr algn="l"/>
            <a:r>
              <a:rPr lang="ja-JP" altLang="en-US" sz="4000" dirty="0"/>
              <a:t>・</a:t>
            </a:r>
            <a:r>
              <a:rPr lang="en-US" altLang="ja-JP" sz="4000" dirty="0"/>
              <a:t>workshop3.zip</a:t>
            </a:r>
            <a:r>
              <a:rPr lang="ja-JP" altLang="en-US" sz="4000" dirty="0"/>
              <a:t>を任意の場所で解凍してください。</a:t>
            </a:r>
            <a:endParaRPr lang="en-US" altLang="ja-JP" sz="4000" dirty="0"/>
          </a:p>
          <a:p>
            <a:pPr algn="l"/>
            <a:r>
              <a:rPr lang="ja-JP" altLang="en-US" sz="4000" dirty="0"/>
              <a:t>・後で作業場所を指定するので分かりやすい場所をお勧め致します。</a:t>
            </a:r>
            <a:endParaRPr sz="4000" dirty="0"/>
          </a:p>
        </p:txBody>
      </p:sp>
      <p:pic>
        <p:nvPicPr>
          <p:cNvPr id="19" name="図 18" descr="グラフィカル ユーザー インターフェイス, アプリケーション&#10;&#10;自動的に生成された説明">
            <a:extLst>
              <a:ext uri="{FF2B5EF4-FFF2-40B4-BE49-F238E27FC236}">
                <a16:creationId xmlns:a16="http://schemas.microsoft.com/office/drawing/2014/main" id="{019C8392-10CE-FD49-2D90-64275DF9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3019" y="4119124"/>
            <a:ext cx="7678629" cy="5622366"/>
          </a:xfrm>
          <a:prstGeom prst="rect">
            <a:avLst/>
          </a:prstGeom>
          <a:ln>
            <a:solidFill>
              <a:schemeClr val="tx1"/>
            </a:solidFill>
          </a:ln>
        </p:spPr>
      </p:pic>
      <p:sp>
        <p:nvSpPr>
          <p:cNvPr id="20" name="テキスト ボックス 19">
            <a:extLst>
              <a:ext uri="{FF2B5EF4-FFF2-40B4-BE49-F238E27FC236}">
                <a16:creationId xmlns:a16="http://schemas.microsoft.com/office/drawing/2014/main" id="{0CC28974-6425-60B6-E47A-5AD1086A633C}"/>
              </a:ext>
            </a:extLst>
          </p:cNvPr>
          <p:cNvSpPr txBox="1"/>
          <p:nvPr/>
        </p:nvSpPr>
        <p:spPr>
          <a:xfrm>
            <a:off x="12769185" y="10529990"/>
            <a:ext cx="10509268" cy="18753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kumimoji="0" lang="en-US" altLang="ja-JP"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mac</a:t>
            </a: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の方は</a:t>
            </a:r>
            <a:r>
              <a:rPr kumimoji="0" lang="en-US" altLang="ja-JP"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safari</a:t>
            </a: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であれば</a:t>
            </a:r>
            <a:r>
              <a:rPr lang="en-US" altLang="ja-JP" sz="3200" dirty="0"/>
              <a:t>zip</a:t>
            </a:r>
            <a:r>
              <a:rPr lang="ja-JP" altLang="en-US" sz="3200" dirty="0"/>
              <a:t>ファイルはダウンロード時に自動的に展開されます。</a:t>
            </a:r>
            <a:endParaRPr lang="en-US" altLang="ja-JP" sz="3200" dirty="0"/>
          </a:p>
          <a:p>
            <a:pPr marL="0" marR="0" indent="0" algn="l" defTabSz="2438400" rtl="0" fontAlgn="auto" latinLnBrk="0" hangingPunct="0">
              <a:lnSpc>
                <a:spcPct val="90000"/>
              </a:lnSpc>
              <a:spcBef>
                <a:spcPts val="0"/>
              </a:spcBef>
              <a:spcAft>
                <a:spcPts val="0"/>
              </a:spcAft>
              <a:buClrTx/>
              <a:buSzTx/>
              <a:buFontTx/>
              <a:buNone/>
              <a:tabLst/>
            </a:pPr>
            <a:r>
              <a:rPr lang="en-US" altLang="ja-JP" sz="3200" dirty="0"/>
              <a:t>safari</a:t>
            </a:r>
            <a:r>
              <a:rPr lang="ja-JP" altLang="en-US" sz="3200" dirty="0"/>
              <a:t>以外の方はダブルクリックすると展開されるので展開後のファイル</a:t>
            </a:r>
            <a:r>
              <a:rPr lang="en-US" altLang="ja-JP" sz="3200" dirty="0"/>
              <a:t>(COVID-NORMAL)</a:t>
            </a:r>
            <a:r>
              <a:rPr lang="ja-JP" altLang="en-US" sz="3200" dirty="0"/>
              <a:t>を移動して下さい</a:t>
            </a:r>
            <a:endParaRPr lang="en-US" altLang="ja-JP" sz="3200" dirty="0"/>
          </a:p>
        </p:txBody>
      </p:sp>
      <p:sp>
        <p:nvSpPr>
          <p:cNvPr id="21" name="楕円 20">
            <a:extLst>
              <a:ext uri="{FF2B5EF4-FFF2-40B4-BE49-F238E27FC236}">
                <a16:creationId xmlns:a16="http://schemas.microsoft.com/office/drawing/2014/main" id="{87BF7ED8-2E51-1502-29F5-F7FB20214307}"/>
              </a:ext>
            </a:extLst>
          </p:cNvPr>
          <p:cNvSpPr/>
          <p:nvPr/>
        </p:nvSpPr>
        <p:spPr>
          <a:xfrm>
            <a:off x="16700979" y="4680488"/>
            <a:ext cx="2262753" cy="1976034"/>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pic>
        <p:nvPicPr>
          <p:cNvPr id="25" name="図 24">
            <a:extLst>
              <a:ext uri="{FF2B5EF4-FFF2-40B4-BE49-F238E27FC236}">
                <a16:creationId xmlns:a16="http://schemas.microsoft.com/office/drawing/2014/main" id="{A7DEE022-3323-2B32-3EB4-6555EA38756D}"/>
              </a:ext>
            </a:extLst>
          </p:cNvPr>
          <p:cNvPicPr>
            <a:picLocks noChangeAspect="1"/>
          </p:cNvPicPr>
          <p:nvPr/>
        </p:nvPicPr>
        <p:blipFill rotWithShape="1">
          <a:blip r:embed="rId3"/>
          <a:srcRect r="12520" b="44779"/>
          <a:stretch/>
        </p:blipFill>
        <p:spPr>
          <a:xfrm>
            <a:off x="1581227" y="3926021"/>
            <a:ext cx="9823373" cy="6043479"/>
          </a:xfrm>
          <a:prstGeom prst="rect">
            <a:avLst/>
          </a:prstGeom>
        </p:spPr>
      </p:pic>
      <p:sp>
        <p:nvSpPr>
          <p:cNvPr id="26" name="125枚">
            <a:extLst>
              <a:ext uri="{FF2B5EF4-FFF2-40B4-BE49-F238E27FC236}">
                <a16:creationId xmlns:a16="http://schemas.microsoft.com/office/drawing/2014/main" id="{617D933D-15BA-B4DE-D113-9CC24816CC72}"/>
              </a:ext>
            </a:extLst>
          </p:cNvPr>
          <p:cNvSpPr txBox="1"/>
          <p:nvPr/>
        </p:nvSpPr>
        <p:spPr>
          <a:xfrm>
            <a:off x="2652866" y="10723265"/>
            <a:ext cx="7078861"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pPr algn="l"/>
            <a:r>
              <a:rPr lang="ja-JP" altLang="en-US" sz="3200" dirty="0"/>
              <a:t>図はデスクトップで解凍しております</a:t>
            </a:r>
            <a:endParaRPr sz="3200" dirty="0"/>
          </a:p>
        </p:txBody>
      </p:sp>
    </p:spTree>
    <p:extLst>
      <p:ext uri="{BB962C8B-B14F-4D97-AF65-F5344CB8AC3E}">
        <p14:creationId xmlns:p14="http://schemas.microsoft.com/office/powerpoint/2010/main" val="308504995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D458702-6F33-5E41-6CAA-ECE922B20F14}"/>
              </a:ext>
            </a:extLst>
          </p:cNvPr>
          <p:cNvPicPr>
            <a:picLocks noChangeAspect="1"/>
          </p:cNvPicPr>
          <p:nvPr/>
        </p:nvPicPr>
        <p:blipFill>
          <a:blip r:embed="rId2"/>
          <a:stretch>
            <a:fillRect/>
          </a:stretch>
        </p:blipFill>
        <p:spPr>
          <a:xfrm>
            <a:off x="2558442" y="5197988"/>
            <a:ext cx="18850543" cy="2072364"/>
          </a:xfrm>
          <a:prstGeom prst="rect">
            <a:avLst/>
          </a:prstGeom>
        </p:spPr>
      </p:pic>
      <p:pic>
        <p:nvPicPr>
          <p:cNvPr id="5" name="図 4">
            <a:extLst>
              <a:ext uri="{FF2B5EF4-FFF2-40B4-BE49-F238E27FC236}">
                <a16:creationId xmlns:a16="http://schemas.microsoft.com/office/drawing/2014/main" id="{7256CE39-8E8A-AF0C-AD89-07DE21291D36}"/>
              </a:ext>
            </a:extLst>
          </p:cNvPr>
          <p:cNvPicPr>
            <a:picLocks noChangeAspect="1"/>
          </p:cNvPicPr>
          <p:nvPr/>
        </p:nvPicPr>
        <p:blipFill rotWithShape="1">
          <a:blip r:embed="rId3"/>
          <a:srcRect l="-136" r="136" b="18219"/>
          <a:stretch/>
        </p:blipFill>
        <p:spPr>
          <a:xfrm>
            <a:off x="2537456" y="1547293"/>
            <a:ext cx="18850543" cy="2607523"/>
          </a:xfrm>
          <a:prstGeom prst="rect">
            <a:avLst/>
          </a:prstGeom>
        </p:spPr>
      </p:pic>
      <p:sp>
        <p:nvSpPr>
          <p:cNvPr id="920" name="実行するとコンソール画面に学習過程が出力される…"/>
          <p:cNvSpPr txBox="1"/>
          <p:nvPr/>
        </p:nvSpPr>
        <p:spPr>
          <a:xfrm>
            <a:off x="4254621" y="8668218"/>
            <a:ext cx="17086041" cy="379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2438338">
              <a:lnSpc>
                <a:spcPct val="100000"/>
              </a:lnSpc>
              <a:defRPr sz="3600">
                <a:latin typeface="ヒラギノ角ゴ ProN W3"/>
                <a:ea typeface="ヒラギノ角ゴ ProN W3"/>
                <a:cs typeface="ヒラギノ角ゴ ProN W3"/>
                <a:sym typeface="ヒラギノ角ゴ ProN W3"/>
              </a:defRPr>
            </a:pPr>
            <a:r>
              <a:rPr sz="4800"/>
              <a:t>実行するとコンソール画面に学習過程が出力される</a:t>
            </a:r>
          </a:p>
          <a:p>
            <a:pPr algn="l" defTabSz="2438338">
              <a:lnSpc>
                <a:spcPct val="100000"/>
              </a:lnSpc>
              <a:defRPr sz="3600">
                <a:latin typeface="ヒラギノ角ゴ ProN W3"/>
                <a:ea typeface="ヒラギノ角ゴ ProN W3"/>
                <a:cs typeface="ヒラギノ角ゴ ProN W3"/>
                <a:sym typeface="ヒラギノ角ゴ ProN W3"/>
              </a:defRPr>
            </a:pPr>
            <a:r>
              <a:rPr sz="4800"/>
              <a:t>loss: 学習用データの誤差、0に近いほどよい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accuracy: 学習用データの正解率、1に近いほどよい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val_loss:検証用データの誤差、0に近いほどよい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val_accuracy: 検証用データの正解率、1に近いほどよい</a:t>
            </a:r>
          </a:p>
        </p:txBody>
      </p:sp>
      <p:sp>
        <p:nvSpPr>
          <p:cNvPr id="921"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924" name="："/>
          <p:cNvSpPr txBox="1"/>
          <p:nvPr/>
        </p:nvSpPr>
        <p:spPr>
          <a:xfrm>
            <a:off x="11906250" y="4315401"/>
            <a:ext cx="571500"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338">
              <a:lnSpc>
                <a:spcPct val="100000"/>
              </a:lnSpc>
              <a:defRPr sz="3600">
                <a:latin typeface="ヒラギノ角ゴ ProN W3"/>
                <a:ea typeface="ヒラギノ角ゴ ProN W3"/>
                <a:cs typeface="ヒラギノ角ゴ ProN W3"/>
                <a:sym typeface="ヒラギノ角ゴ ProN W3"/>
              </a:defRPr>
            </a:lvl1pPr>
          </a:lstStyle>
          <a:p>
            <a:r>
              <a:rPr dirty="0"/>
              <a:t>：</a:t>
            </a:r>
          </a:p>
        </p:txBody>
      </p:sp>
      <p:pic>
        <p:nvPicPr>
          <p:cNvPr id="925" name="線 線" descr="線 線"/>
          <p:cNvPicPr>
            <a:picLocks/>
          </p:cNvPicPr>
          <p:nvPr/>
        </p:nvPicPr>
        <p:blipFill>
          <a:blip r:embed="rId4"/>
          <a:stretch>
            <a:fillRect/>
          </a:stretch>
        </p:blipFill>
        <p:spPr>
          <a:xfrm>
            <a:off x="11058960" y="2345426"/>
            <a:ext cx="1346201" cy="76201"/>
          </a:xfrm>
          <a:prstGeom prst="rect">
            <a:avLst/>
          </a:prstGeom>
        </p:spPr>
      </p:pic>
      <p:pic>
        <p:nvPicPr>
          <p:cNvPr id="927" name="線 線" descr="線 線"/>
          <p:cNvPicPr>
            <a:picLocks/>
          </p:cNvPicPr>
          <p:nvPr/>
        </p:nvPicPr>
        <p:blipFill>
          <a:blip r:embed="rId4"/>
          <a:stretch>
            <a:fillRect/>
          </a:stretch>
        </p:blipFill>
        <p:spPr>
          <a:xfrm>
            <a:off x="11058960" y="7105419"/>
            <a:ext cx="1346201" cy="76201"/>
          </a:xfrm>
          <a:prstGeom prst="rect">
            <a:avLst/>
          </a:prstGeom>
        </p:spPr>
      </p:pic>
      <p:pic>
        <p:nvPicPr>
          <p:cNvPr id="929" name="線 線" descr="線 線"/>
          <p:cNvPicPr>
            <a:picLocks/>
          </p:cNvPicPr>
          <p:nvPr/>
        </p:nvPicPr>
        <p:blipFill>
          <a:blip r:embed="rId4"/>
          <a:stretch>
            <a:fillRect/>
          </a:stretch>
        </p:blipFill>
        <p:spPr>
          <a:xfrm>
            <a:off x="20062784" y="7105419"/>
            <a:ext cx="1346201" cy="76201"/>
          </a:xfrm>
          <a:prstGeom prst="rect">
            <a:avLst/>
          </a:prstGeom>
        </p:spPr>
      </p:pic>
      <p:pic>
        <p:nvPicPr>
          <p:cNvPr id="931" name="線 線" descr="線 線"/>
          <p:cNvPicPr>
            <a:picLocks/>
          </p:cNvPicPr>
          <p:nvPr/>
        </p:nvPicPr>
        <p:blipFill>
          <a:blip r:embed="rId4"/>
          <a:stretch>
            <a:fillRect/>
          </a:stretch>
        </p:blipFill>
        <p:spPr>
          <a:xfrm>
            <a:off x="16820692" y="7105419"/>
            <a:ext cx="1346201" cy="76201"/>
          </a:xfrm>
          <a:prstGeom prst="rect">
            <a:avLst/>
          </a:prstGeom>
        </p:spPr>
      </p:pic>
      <p:pic>
        <p:nvPicPr>
          <p:cNvPr id="933" name="線 線" descr="線 線"/>
          <p:cNvPicPr>
            <a:picLocks/>
          </p:cNvPicPr>
          <p:nvPr/>
        </p:nvPicPr>
        <p:blipFill>
          <a:blip r:embed="rId4"/>
          <a:stretch>
            <a:fillRect/>
          </a:stretch>
        </p:blipFill>
        <p:spPr>
          <a:xfrm>
            <a:off x="13939826" y="7105419"/>
            <a:ext cx="1346201" cy="76201"/>
          </a:xfrm>
          <a:prstGeom prst="rect">
            <a:avLst/>
          </a:prstGeom>
        </p:spPr>
      </p:pic>
      <p:pic>
        <p:nvPicPr>
          <p:cNvPr id="935" name="線 線" descr="線 線"/>
          <p:cNvPicPr>
            <a:picLocks/>
          </p:cNvPicPr>
          <p:nvPr/>
        </p:nvPicPr>
        <p:blipFill>
          <a:blip r:embed="rId4"/>
          <a:stretch>
            <a:fillRect/>
          </a:stretch>
        </p:blipFill>
        <p:spPr>
          <a:xfrm>
            <a:off x="13939826" y="2345426"/>
            <a:ext cx="1346201" cy="76201"/>
          </a:xfrm>
          <a:prstGeom prst="rect">
            <a:avLst/>
          </a:prstGeom>
        </p:spPr>
      </p:pic>
      <p:pic>
        <p:nvPicPr>
          <p:cNvPr id="937" name="線 線" descr="線 線"/>
          <p:cNvPicPr>
            <a:picLocks/>
          </p:cNvPicPr>
          <p:nvPr/>
        </p:nvPicPr>
        <p:blipFill>
          <a:blip r:embed="rId4"/>
          <a:stretch>
            <a:fillRect/>
          </a:stretch>
        </p:blipFill>
        <p:spPr>
          <a:xfrm>
            <a:off x="16615618" y="2345426"/>
            <a:ext cx="1346201" cy="76201"/>
          </a:xfrm>
          <a:prstGeom prst="rect">
            <a:avLst/>
          </a:prstGeom>
        </p:spPr>
      </p:pic>
      <p:pic>
        <p:nvPicPr>
          <p:cNvPr id="939" name="線 線" descr="線 線"/>
          <p:cNvPicPr>
            <a:picLocks/>
          </p:cNvPicPr>
          <p:nvPr/>
        </p:nvPicPr>
        <p:blipFill>
          <a:blip r:embed="rId4"/>
          <a:stretch>
            <a:fillRect/>
          </a:stretch>
        </p:blipFill>
        <p:spPr>
          <a:xfrm>
            <a:off x="20037384" y="2289865"/>
            <a:ext cx="1346201" cy="76201"/>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結果の可視化"/>
          <p:cNvSpPr txBox="1"/>
          <p:nvPr/>
        </p:nvSpPr>
        <p:spPr>
          <a:xfrm>
            <a:off x="9620249" y="142331"/>
            <a:ext cx="5143501"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dirty="0" err="1"/>
              <a:t>結果の可視化</a:t>
            </a:r>
            <a:endParaRPr dirty="0"/>
          </a:p>
        </p:txBody>
      </p:sp>
      <p:sp>
        <p:nvSpPr>
          <p:cNvPr id="943" name="# 学習過程をグラフ表示する…"/>
          <p:cNvSpPr txBox="1"/>
          <p:nvPr/>
        </p:nvSpPr>
        <p:spPr>
          <a:xfrm>
            <a:off x="783567" y="3382350"/>
            <a:ext cx="10384980" cy="822789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00000"/>
              </a:lnSpc>
              <a:defRPr>
                <a:latin typeface="Arial"/>
                <a:ea typeface="Arial"/>
                <a:cs typeface="Arial"/>
                <a:sym typeface="Arial"/>
              </a:defRPr>
            </a:pPr>
            <a:r>
              <a:rPr lang="en-US" dirty="0"/>
              <a:t># Loss(</a:t>
            </a:r>
            <a:r>
              <a:rPr lang="ja-JP" altLang="en-US" dirty="0"/>
              <a:t>正解との誤差</a:t>
            </a:r>
            <a:r>
              <a:rPr lang="en-US" altLang="ja-JP" dirty="0"/>
              <a:t>)</a:t>
            </a:r>
            <a:r>
              <a:rPr lang="ja-JP" altLang="en-US" dirty="0"/>
              <a:t>を</a:t>
            </a:r>
            <a:r>
              <a:rPr lang="en-US" dirty="0" err="1"/>
              <a:t>loss_values</a:t>
            </a:r>
            <a:r>
              <a:rPr lang="ja-JP" altLang="en-US" dirty="0"/>
              <a:t>に入れる</a:t>
            </a:r>
          </a:p>
          <a:p>
            <a:pPr algn="l">
              <a:lnSpc>
                <a:spcPct val="100000"/>
              </a:lnSpc>
              <a:defRPr>
                <a:latin typeface="Arial"/>
                <a:ea typeface="Arial"/>
                <a:cs typeface="Arial"/>
                <a:sym typeface="Arial"/>
              </a:defRPr>
            </a:pPr>
            <a:r>
              <a:rPr lang="en-US" dirty="0"/>
              <a:t>loss = </a:t>
            </a:r>
            <a:r>
              <a:rPr lang="en-US" dirty="0" err="1"/>
              <a:t>result.history</a:t>
            </a:r>
            <a:r>
              <a:rPr lang="en-US" dirty="0"/>
              <a:t>['loss']</a:t>
            </a:r>
          </a:p>
          <a:p>
            <a:pPr algn="l">
              <a:lnSpc>
                <a:spcPct val="100000"/>
              </a:lnSpc>
              <a:defRPr>
                <a:latin typeface="Arial"/>
                <a:ea typeface="Arial"/>
                <a:cs typeface="Arial"/>
                <a:sym typeface="Arial"/>
              </a:defRPr>
            </a:pPr>
            <a:r>
              <a:rPr lang="en-US" dirty="0" err="1"/>
              <a:t>val_loss</a:t>
            </a:r>
            <a:r>
              <a:rPr lang="en-US" dirty="0"/>
              <a:t> = </a:t>
            </a:r>
            <a:r>
              <a:rPr lang="en-US" dirty="0" err="1"/>
              <a:t>result.history</a:t>
            </a:r>
            <a:r>
              <a:rPr lang="en-US" dirty="0"/>
              <a:t>['</a:t>
            </a:r>
            <a:r>
              <a:rPr lang="en-US" dirty="0" err="1"/>
              <a:t>val_loss</a:t>
            </a:r>
            <a:r>
              <a:rPr lang="en-US" dirty="0"/>
              <a:t>']</a:t>
            </a:r>
          </a:p>
          <a:p>
            <a:pPr algn="l">
              <a:lnSpc>
                <a:spcPct val="100000"/>
              </a:lnSpc>
              <a:defRPr>
                <a:latin typeface="Arial"/>
                <a:ea typeface="Arial"/>
                <a:cs typeface="Arial"/>
                <a:sym typeface="Arial"/>
              </a:defRPr>
            </a:pPr>
            <a:r>
              <a:rPr lang="en-US" dirty="0"/>
              <a:t># </a:t>
            </a:r>
            <a:r>
              <a:rPr lang="ja-JP" altLang="en-US" dirty="0"/>
              <a:t>正確度を</a:t>
            </a:r>
            <a:r>
              <a:rPr lang="en-US" dirty="0"/>
              <a:t>acc</a:t>
            </a:r>
            <a:r>
              <a:rPr lang="ja-JP" altLang="en-US" dirty="0"/>
              <a:t>に入れる</a:t>
            </a:r>
          </a:p>
          <a:p>
            <a:pPr algn="l">
              <a:lnSpc>
                <a:spcPct val="100000"/>
              </a:lnSpc>
              <a:defRPr>
                <a:latin typeface="Arial"/>
                <a:ea typeface="Arial"/>
                <a:cs typeface="Arial"/>
                <a:sym typeface="Arial"/>
              </a:defRPr>
            </a:pPr>
            <a:r>
              <a:rPr lang="en-US" dirty="0"/>
              <a:t>acc = </a:t>
            </a:r>
            <a:r>
              <a:rPr lang="en-US" dirty="0" err="1"/>
              <a:t>result.history</a:t>
            </a:r>
            <a:r>
              <a:rPr lang="en-US" dirty="0"/>
              <a:t>['accuracy']</a:t>
            </a:r>
          </a:p>
          <a:p>
            <a:pPr algn="l">
              <a:lnSpc>
                <a:spcPct val="100000"/>
              </a:lnSpc>
              <a:defRPr>
                <a:latin typeface="Arial"/>
                <a:ea typeface="Arial"/>
                <a:cs typeface="Arial"/>
                <a:sym typeface="Arial"/>
              </a:defRPr>
            </a:pPr>
            <a:r>
              <a:rPr lang="en-US" dirty="0" err="1"/>
              <a:t>val_acc</a:t>
            </a:r>
            <a:r>
              <a:rPr lang="en-US" dirty="0"/>
              <a:t> = </a:t>
            </a:r>
            <a:r>
              <a:rPr lang="en-US" dirty="0" err="1"/>
              <a:t>result.history</a:t>
            </a:r>
            <a:r>
              <a:rPr lang="en-US" dirty="0"/>
              <a:t>['</a:t>
            </a:r>
            <a:r>
              <a:rPr lang="en-US" dirty="0" err="1"/>
              <a:t>val_accuracy</a:t>
            </a:r>
            <a:r>
              <a:rPr lang="en-US" dirty="0"/>
              <a:t>']</a:t>
            </a:r>
          </a:p>
          <a:p>
            <a:pPr algn="l">
              <a:lnSpc>
                <a:spcPct val="100000"/>
              </a:lnSpc>
              <a:defRPr>
                <a:latin typeface="Arial"/>
                <a:ea typeface="Arial"/>
                <a:cs typeface="Arial"/>
                <a:sym typeface="Arial"/>
              </a:defRPr>
            </a:pPr>
            <a:r>
              <a:rPr lang="en-US" dirty="0"/>
              <a:t># 1</a:t>
            </a:r>
            <a:r>
              <a:rPr lang="ja-JP" altLang="en-US" dirty="0"/>
              <a:t>から</a:t>
            </a:r>
            <a:r>
              <a:rPr lang="en-US" dirty="0"/>
              <a:t>epoch</a:t>
            </a:r>
            <a:r>
              <a:rPr lang="ja-JP" altLang="en-US" dirty="0"/>
              <a:t>数までのリストを作る</a:t>
            </a:r>
          </a:p>
          <a:p>
            <a:pPr algn="l">
              <a:lnSpc>
                <a:spcPct val="100000"/>
              </a:lnSpc>
              <a:defRPr>
                <a:latin typeface="Arial"/>
                <a:ea typeface="Arial"/>
                <a:cs typeface="Arial"/>
                <a:sym typeface="Arial"/>
              </a:defRPr>
            </a:pPr>
            <a:r>
              <a:rPr lang="en-US" dirty="0" err="1"/>
              <a:t>epochlist</a:t>
            </a:r>
            <a:r>
              <a:rPr lang="en-US" dirty="0"/>
              <a:t> = range(1, </a:t>
            </a:r>
            <a:r>
              <a:rPr lang="en-US" dirty="0" err="1"/>
              <a:t>len</a:t>
            </a:r>
            <a:r>
              <a:rPr lang="en-US" dirty="0"/>
              <a:t>(loss) +1)</a:t>
            </a:r>
          </a:p>
          <a:p>
            <a:pPr algn="l">
              <a:lnSpc>
                <a:spcPct val="100000"/>
              </a:lnSpc>
              <a:defRPr>
                <a:latin typeface="Arial"/>
                <a:ea typeface="Arial"/>
                <a:cs typeface="Arial"/>
                <a:sym typeface="Arial"/>
              </a:defRPr>
            </a:pPr>
            <a:r>
              <a:rPr lang="en-US" dirty="0"/>
              <a:t>#  </a:t>
            </a:r>
            <a:r>
              <a:rPr lang="ja-JP" altLang="en-US" dirty="0"/>
              <a:t>正確度のグラフを作る</a:t>
            </a:r>
          </a:p>
          <a:p>
            <a:pPr algn="l">
              <a:lnSpc>
                <a:spcPct val="100000"/>
              </a:lnSpc>
              <a:defRPr>
                <a:latin typeface="Arial"/>
                <a:ea typeface="Arial"/>
                <a:cs typeface="Arial"/>
                <a:sym typeface="Arial"/>
              </a:defRPr>
            </a:pPr>
            <a:r>
              <a:rPr lang="en-US" altLang="ja-JP" dirty="0"/>
              <a:t># '</a:t>
            </a:r>
            <a:r>
              <a:rPr lang="en-US" dirty="0"/>
              <a:t>b'</a:t>
            </a:r>
            <a:r>
              <a:rPr lang="ja-JP" altLang="en-US" dirty="0"/>
              <a:t>は青い線</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acc, '</a:t>
            </a:r>
            <a:r>
              <a:rPr lang="en-US" dirty="0" err="1"/>
              <a:t>bo</a:t>
            </a:r>
            <a:r>
              <a:rPr lang="en-US" dirty="0"/>
              <a:t>', label='Accuracy at training')</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t>
            </a:r>
            <a:r>
              <a:rPr lang="en-US" dirty="0" err="1"/>
              <a:t>val_acc</a:t>
            </a:r>
            <a:r>
              <a:rPr lang="en-US" dirty="0"/>
              <a:t>, 'b', label='Accuracy at validation')</a:t>
            </a:r>
          </a:p>
          <a:p>
            <a:pPr algn="l">
              <a:lnSpc>
                <a:spcPct val="100000"/>
              </a:lnSpc>
              <a:defRPr>
                <a:latin typeface="Arial"/>
                <a:ea typeface="Arial"/>
                <a:cs typeface="Arial"/>
                <a:sym typeface="Arial"/>
              </a:defRPr>
            </a:pPr>
            <a:r>
              <a:rPr lang="en-US" dirty="0"/>
              <a:t>#  Loss(</a:t>
            </a:r>
            <a:r>
              <a:rPr lang="ja-JP" altLang="en-US" dirty="0"/>
              <a:t>正解との誤差</a:t>
            </a:r>
            <a:r>
              <a:rPr lang="en-US" altLang="ja-JP" dirty="0"/>
              <a:t>)</a:t>
            </a:r>
            <a:r>
              <a:rPr lang="ja-JP" altLang="en-US" dirty="0"/>
              <a:t>のグラフを作る</a:t>
            </a:r>
          </a:p>
          <a:p>
            <a:pPr algn="l">
              <a:lnSpc>
                <a:spcPct val="100000"/>
              </a:lnSpc>
              <a:defRPr>
                <a:latin typeface="Arial"/>
                <a:ea typeface="Arial"/>
                <a:cs typeface="Arial"/>
                <a:sym typeface="Arial"/>
              </a:defRPr>
            </a:pPr>
            <a:r>
              <a:rPr lang="en-US" altLang="ja-JP" dirty="0"/>
              <a:t># '</a:t>
            </a:r>
            <a:r>
              <a:rPr lang="en-US" dirty="0" err="1"/>
              <a:t>ro</a:t>
            </a:r>
            <a:r>
              <a:rPr lang="en-US" dirty="0"/>
              <a:t>'</a:t>
            </a:r>
            <a:r>
              <a:rPr lang="ja-JP" altLang="en-US" dirty="0"/>
              <a:t>は赤い点  </a:t>
            </a:r>
            <a:r>
              <a:rPr lang="en-US" dirty="0"/>
              <a:t>https://matplotlib.org/api/_as_gen/matplotlib.pyplot.plot.html</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loss, '</a:t>
            </a:r>
            <a:r>
              <a:rPr lang="en-US" dirty="0" err="1"/>
              <a:t>ro</a:t>
            </a:r>
            <a:r>
              <a:rPr lang="en-US" dirty="0"/>
              <a:t>', label='Loss at training')</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t>
            </a:r>
            <a:r>
              <a:rPr lang="en-US" dirty="0" err="1"/>
              <a:t>val_loss</a:t>
            </a:r>
            <a:r>
              <a:rPr lang="en-US" dirty="0"/>
              <a:t>, 'r', label='Loss at validation')</a:t>
            </a:r>
          </a:p>
          <a:p>
            <a:pPr algn="l">
              <a:lnSpc>
                <a:spcPct val="100000"/>
              </a:lnSpc>
              <a:defRPr>
                <a:latin typeface="Arial"/>
                <a:ea typeface="Arial"/>
                <a:cs typeface="Arial"/>
                <a:sym typeface="Arial"/>
              </a:defRPr>
            </a:pPr>
            <a:r>
              <a:rPr lang="en-US" dirty="0"/>
              <a:t>#  </a:t>
            </a:r>
            <a:r>
              <a:rPr lang="ja-JP" altLang="en-US" dirty="0"/>
              <a:t>タイトル</a:t>
            </a:r>
          </a:p>
          <a:p>
            <a:pPr algn="l">
              <a:lnSpc>
                <a:spcPct val="100000"/>
              </a:lnSpc>
              <a:defRPr>
                <a:latin typeface="Arial"/>
                <a:ea typeface="Arial"/>
                <a:cs typeface="Arial"/>
                <a:sym typeface="Arial"/>
              </a:defRPr>
            </a:pPr>
            <a:r>
              <a:rPr lang="en-US" dirty="0" err="1"/>
              <a:t>plt.title</a:t>
            </a:r>
            <a:r>
              <a:rPr lang="en-US" dirty="0"/>
              <a:t>('</a:t>
            </a:r>
            <a:r>
              <a:rPr lang="ja-JP" altLang="en-US" dirty="0"/>
              <a:t>学習回数と誤差</a:t>
            </a:r>
            <a:r>
              <a:rPr lang="en-US" altLang="ja-JP" dirty="0"/>
              <a:t>')</a:t>
            </a:r>
          </a:p>
          <a:p>
            <a:pPr algn="l">
              <a:lnSpc>
                <a:spcPct val="100000"/>
              </a:lnSpc>
              <a:defRPr>
                <a:latin typeface="Arial"/>
                <a:ea typeface="Arial"/>
                <a:cs typeface="Arial"/>
                <a:sym typeface="Arial"/>
              </a:defRPr>
            </a:pPr>
            <a:r>
              <a:rPr lang="en-US" dirty="0" err="1"/>
              <a:t>plt.ylabel</a:t>
            </a:r>
            <a:r>
              <a:rPr lang="en-US" dirty="0"/>
              <a:t>('</a:t>
            </a:r>
            <a:r>
              <a:rPr lang="ja-JP" altLang="en-US" dirty="0"/>
              <a:t>点は学習、線は検証、赤は損失、青は正解率</a:t>
            </a:r>
            <a:r>
              <a:rPr lang="en-US" altLang="ja-JP" dirty="0"/>
              <a:t>')</a:t>
            </a:r>
          </a:p>
          <a:p>
            <a:pPr algn="l">
              <a:lnSpc>
                <a:spcPct val="100000"/>
              </a:lnSpc>
              <a:defRPr>
                <a:latin typeface="Arial"/>
                <a:ea typeface="Arial"/>
                <a:cs typeface="Arial"/>
                <a:sym typeface="Arial"/>
              </a:defRPr>
            </a:pPr>
            <a:r>
              <a:rPr lang="en-US" dirty="0" err="1"/>
              <a:t>plt.xlabel</a:t>
            </a:r>
            <a:r>
              <a:rPr lang="en-US" dirty="0"/>
              <a:t>('</a:t>
            </a:r>
            <a:r>
              <a:rPr lang="ja-JP" altLang="en-US" dirty="0"/>
              <a:t>学習回数</a:t>
            </a:r>
            <a:r>
              <a:rPr lang="en-US" altLang="ja-JP" dirty="0"/>
              <a:t>(</a:t>
            </a:r>
            <a:r>
              <a:rPr lang="en-US" dirty="0"/>
              <a:t>epoch</a:t>
            </a:r>
            <a:r>
              <a:rPr lang="ja-JP" altLang="en-US" dirty="0"/>
              <a:t>数</a:t>
            </a:r>
            <a:r>
              <a:rPr lang="en-US" altLang="ja-JP" dirty="0"/>
              <a:t>)')</a:t>
            </a:r>
          </a:p>
          <a:p>
            <a:pPr algn="l">
              <a:lnSpc>
                <a:spcPct val="100000"/>
              </a:lnSpc>
              <a:defRPr>
                <a:latin typeface="Arial"/>
                <a:ea typeface="Arial"/>
                <a:cs typeface="Arial"/>
                <a:sym typeface="Arial"/>
              </a:defRPr>
            </a:pPr>
            <a:r>
              <a:rPr lang="en-US" dirty="0" err="1"/>
              <a:t>plt.legend</a:t>
            </a:r>
            <a:r>
              <a:rPr lang="en-US" dirty="0"/>
              <a:t>()</a:t>
            </a:r>
          </a:p>
          <a:p>
            <a:pPr algn="l">
              <a:lnSpc>
                <a:spcPct val="100000"/>
              </a:lnSpc>
              <a:defRPr>
                <a:latin typeface="Arial"/>
                <a:ea typeface="Arial"/>
                <a:cs typeface="Arial"/>
                <a:sym typeface="Arial"/>
              </a:defRPr>
            </a:pPr>
            <a:r>
              <a:rPr lang="en-US" dirty="0" err="1"/>
              <a:t>plt.show</a:t>
            </a:r>
            <a:r>
              <a:rPr lang="en-US" dirty="0"/>
              <a:t>()</a:t>
            </a:r>
            <a:endParaRPr dirty="0"/>
          </a:p>
        </p:txBody>
      </p:sp>
      <p:sp>
        <p:nvSpPr>
          <p:cNvPr id="944" name="“5) 学習過程をグラフ表示する”を実行しよう"/>
          <p:cNvSpPr txBox="1"/>
          <p:nvPr/>
        </p:nvSpPr>
        <p:spPr>
          <a:xfrm>
            <a:off x="1125988" y="1648241"/>
            <a:ext cx="10514460"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dirty="0"/>
              <a:t>“</a:t>
            </a:r>
            <a:r>
              <a:rPr lang="en-US" dirty="0"/>
              <a:t>7</a:t>
            </a:r>
            <a:r>
              <a:rPr dirty="0"/>
              <a:t>) </a:t>
            </a:r>
            <a:r>
              <a:rPr dirty="0" err="1"/>
              <a:t>学習過程をグラフ表示する”を実行</a:t>
            </a:r>
            <a:endParaRPr dirty="0"/>
          </a:p>
        </p:txBody>
      </p:sp>
      <p:sp>
        <p:nvSpPr>
          <p:cNvPr id="945" name="学習する度に正解率が上がって誤差が下がって…"/>
          <p:cNvSpPr txBox="1"/>
          <p:nvPr/>
        </p:nvSpPr>
        <p:spPr>
          <a:xfrm>
            <a:off x="12895300" y="11934970"/>
            <a:ext cx="10514460" cy="1352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学習する度に正解率が上がって誤差が下がって</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いることが分かる</a:t>
            </a:r>
            <a:endParaRPr dirty="0"/>
          </a:p>
        </p:txBody>
      </p:sp>
      <p:sp>
        <p:nvSpPr>
          <p:cNvPr id="9" name="“5) 学習過程をグラフ表示する”を実行しよう">
            <a:extLst>
              <a:ext uri="{FF2B5EF4-FFF2-40B4-BE49-F238E27FC236}">
                <a16:creationId xmlns:a16="http://schemas.microsoft.com/office/drawing/2014/main" id="{64013EB0-ECD2-4C9C-9BDE-75F5F956B77C}"/>
              </a:ext>
            </a:extLst>
          </p:cNvPr>
          <p:cNvSpPr txBox="1"/>
          <p:nvPr/>
        </p:nvSpPr>
        <p:spPr>
          <a:xfrm>
            <a:off x="13227647" y="1648241"/>
            <a:ext cx="10514460"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dirty="0"/>
              <a:t>青が正解率、赤が誤差</a:t>
            </a:r>
            <a:endParaRPr lang="en-US" altLang="ja-JP" dirty="0"/>
          </a:p>
          <a:p>
            <a:r>
              <a:rPr lang="ja-JP" altLang="en-US" dirty="0"/>
              <a:t>点が学習データ、線が検証用データ</a:t>
            </a:r>
            <a:endParaRPr dirty="0"/>
          </a:p>
        </p:txBody>
      </p:sp>
      <p:pic>
        <p:nvPicPr>
          <p:cNvPr id="2" name="図 1">
            <a:extLst>
              <a:ext uri="{FF2B5EF4-FFF2-40B4-BE49-F238E27FC236}">
                <a16:creationId xmlns:a16="http://schemas.microsoft.com/office/drawing/2014/main" id="{C4E49D57-77D3-5693-A996-EA20598A7F55}"/>
              </a:ext>
            </a:extLst>
          </p:cNvPr>
          <p:cNvPicPr>
            <a:picLocks noChangeAspect="1"/>
          </p:cNvPicPr>
          <p:nvPr/>
        </p:nvPicPr>
        <p:blipFill>
          <a:blip r:embed="rId2"/>
          <a:stretch>
            <a:fillRect/>
          </a:stretch>
        </p:blipFill>
        <p:spPr>
          <a:xfrm>
            <a:off x="12483237" y="3517272"/>
            <a:ext cx="10869479" cy="782602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618AB02-36B3-EFFB-D54F-CA44C505D562}"/>
              </a:ext>
            </a:extLst>
          </p:cNvPr>
          <p:cNvPicPr>
            <a:picLocks noChangeAspect="1"/>
          </p:cNvPicPr>
          <p:nvPr/>
        </p:nvPicPr>
        <p:blipFill>
          <a:blip r:embed="rId2"/>
          <a:stretch>
            <a:fillRect/>
          </a:stretch>
        </p:blipFill>
        <p:spPr>
          <a:xfrm>
            <a:off x="795888" y="1641787"/>
            <a:ext cx="7244739" cy="5216212"/>
          </a:xfrm>
          <a:prstGeom prst="rect">
            <a:avLst/>
          </a:prstGeom>
        </p:spPr>
      </p:pic>
      <p:pic>
        <p:nvPicPr>
          <p:cNvPr id="8" name="図 7">
            <a:extLst>
              <a:ext uri="{FF2B5EF4-FFF2-40B4-BE49-F238E27FC236}">
                <a16:creationId xmlns:a16="http://schemas.microsoft.com/office/drawing/2014/main" id="{2304796E-BA26-6D98-8117-2C179B728244}"/>
              </a:ext>
            </a:extLst>
          </p:cNvPr>
          <p:cNvPicPr>
            <a:picLocks noChangeAspect="1"/>
          </p:cNvPicPr>
          <p:nvPr/>
        </p:nvPicPr>
        <p:blipFill>
          <a:blip r:embed="rId3"/>
          <a:stretch>
            <a:fillRect/>
          </a:stretch>
        </p:blipFill>
        <p:spPr>
          <a:xfrm>
            <a:off x="8754221" y="1702942"/>
            <a:ext cx="7244739" cy="5155058"/>
          </a:xfrm>
          <a:prstGeom prst="rect">
            <a:avLst/>
          </a:prstGeom>
        </p:spPr>
      </p:pic>
      <p:pic>
        <p:nvPicPr>
          <p:cNvPr id="10" name="図 9">
            <a:extLst>
              <a:ext uri="{FF2B5EF4-FFF2-40B4-BE49-F238E27FC236}">
                <a16:creationId xmlns:a16="http://schemas.microsoft.com/office/drawing/2014/main" id="{2EF754A1-CF0A-241A-190F-F79601F8E01E}"/>
              </a:ext>
            </a:extLst>
          </p:cNvPr>
          <p:cNvPicPr>
            <a:picLocks noChangeAspect="1"/>
          </p:cNvPicPr>
          <p:nvPr/>
        </p:nvPicPr>
        <p:blipFill>
          <a:blip r:embed="rId4"/>
          <a:stretch>
            <a:fillRect/>
          </a:stretch>
        </p:blipFill>
        <p:spPr>
          <a:xfrm>
            <a:off x="16343374" y="1702942"/>
            <a:ext cx="7732982" cy="5559874"/>
          </a:xfrm>
          <a:prstGeom prst="rect">
            <a:avLst/>
          </a:prstGeom>
        </p:spPr>
      </p:pic>
      <p:pic>
        <p:nvPicPr>
          <p:cNvPr id="12" name="図 11">
            <a:extLst>
              <a:ext uri="{FF2B5EF4-FFF2-40B4-BE49-F238E27FC236}">
                <a16:creationId xmlns:a16="http://schemas.microsoft.com/office/drawing/2014/main" id="{D31F979B-3737-E398-4847-61E2BBD28F7D}"/>
              </a:ext>
            </a:extLst>
          </p:cNvPr>
          <p:cNvPicPr>
            <a:picLocks noChangeAspect="1"/>
          </p:cNvPicPr>
          <p:nvPr/>
        </p:nvPicPr>
        <p:blipFill>
          <a:blip r:embed="rId5"/>
          <a:stretch>
            <a:fillRect/>
          </a:stretch>
        </p:blipFill>
        <p:spPr>
          <a:xfrm>
            <a:off x="769229" y="7021922"/>
            <a:ext cx="7298055" cy="5216213"/>
          </a:xfrm>
          <a:prstGeom prst="rect">
            <a:avLst/>
          </a:prstGeom>
        </p:spPr>
      </p:pic>
      <p:pic>
        <p:nvPicPr>
          <p:cNvPr id="14" name="図 13">
            <a:extLst>
              <a:ext uri="{FF2B5EF4-FFF2-40B4-BE49-F238E27FC236}">
                <a16:creationId xmlns:a16="http://schemas.microsoft.com/office/drawing/2014/main" id="{DBF4616A-F414-73E4-F799-703FE8DC6A7F}"/>
              </a:ext>
            </a:extLst>
          </p:cNvPr>
          <p:cNvPicPr>
            <a:picLocks noChangeAspect="1"/>
          </p:cNvPicPr>
          <p:nvPr/>
        </p:nvPicPr>
        <p:blipFill>
          <a:blip r:embed="rId6"/>
          <a:stretch>
            <a:fillRect/>
          </a:stretch>
        </p:blipFill>
        <p:spPr>
          <a:xfrm>
            <a:off x="8693536" y="7262816"/>
            <a:ext cx="7366108" cy="5333000"/>
          </a:xfrm>
          <a:prstGeom prst="rect">
            <a:avLst/>
          </a:prstGeom>
        </p:spPr>
      </p:pic>
      <p:pic>
        <p:nvPicPr>
          <p:cNvPr id="16" name="図 15">
            <a:extLst>
              <a:ext uri="{FF2B5EF4-FFF2-40B4-BE49-F238E27FC236}">
                <a16:creationId xmlns:a16="http://schemas.microsoft.com/office/drawing/2014/main" id="{E0EF70EF-0022-48E3-3090-BB217BA8C0F5}"/>
              </a:ext>
            </a:extLst>
          </p:cNvPr>
          <p:cNvPicPr>
            <a:picLocks noChangeAspect="1"/>
          </p:cNvPicPr>
          <p:nvPr/>
        </p:nvPicPr>
        <p:blipFill>
          <a:blip r:embed="rId7"/>
          <a:stretch>
            <a:fillRect/>
          </a:stretch>
        </p:blipFill>
        <p:spPr>
          <a:xfrm>
            <a:off x="16521192" y="7176332"/>
            <a:ext cx="7555163" cy="5419484"/>
          </a:xfrm>
          <a:prstGeom prst="rect">
            <a:avLst/>
          </a:prstGeom>
        </p:spPr>
      </p:pic>
      <p:sp>
        <p:nvSpPr>
          <p:cNvPr id="17" name="テキスト ボックス 16">
            <a:extLst>
              <a:ext uri="{FF2B5EF4-FFF2-40B4-BE49-F238E27FC236}">
                <a16:creationId xmlns:a16="http://schemas.microsoft.com/office/drawing/2014/main" id="{5F5034DB-4C24-722B-8359-4E9C61A9973A}"/>
              </a:ext>
            </a:extLst>
          </p:cNvPr>
          <p:cNvSpPr txBox="1"/>
          <p:nvPr/>
        </p:nvSpPr>
        <p:spPr>
          <a:xfrm>
            <a:off x="4418256" y="235699"/>
            <a:ext cx="16071743"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学習は毎回ランダムなパラメータを更新するので毎回結果が変わります。</a:t>
            </a:r>
            <a:endParaRPr kumimoji="0" lang="en-US" altLang="ja-JP"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en-US" altLang="ja-JP" sz="3600" dirty="0"/>
              <a:t>(</a:t>
            </a:r>
            <a:r>
              <a:rPr lang="ja-JP" altLang="en-US" sz="3600" dirty="0"/>
              <a:t>今回は学習するデータも少ないためあまり安定しません</a:t>
            </a:r>
            <a:r>
              <a:rPr lang="en-US" altLang="ja-JP" sz="3600" dirty="0"/>
              <a:t>)</a:t>
            </a:r>
            <a:endPar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14054957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09CA3AB-E21E-4917-A1F1-AB10EE6E8001}"/>
              </a:ext>
            </a:extLst>
          </p:cNvPr>
          <p:cNvSpPr txBox="1"/>
          <p:nvPr/>
        </p:nvSpPr>
        <p:spPr>
          <a:xfrm>
            <a:off x="1444644" y="3077723"/>
            <a:ext cx="22275055" cy="8014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3800"/>
            </a:pPr>
            <a:r>
              <a:rPr lang="en-US" altLang="ja-JP" sz="4400" dirty="0"/>
              <a:t>model = Sequential()</a:t>
            </a:r>
          </a:p>
          <a:p>
            <a:pPr algn="l">
              <a:defRPr sz="3800"/>
            </a:pPr>
            <a:r>
              <a:rPr lang="en-US" altLang="ja-JP" sz="4400" dirty="0" err="1"/>
              <a:t>model.add</a:t>
            </a:r>
            <a:r>
              <a:rPr lang="en-US" altLang="ja-JP" sz="4400" dirty="0"/>
              <a:t>(Flatten(</a:t>
            </a:r>
            <a:r>
              <a:rPr lang="en-US" altLang="ja-JP" sz="4400" dirty="0" err="1"/>
              <a:t>input_shape</a:t>
            </a:r>
            <a:r>
              <a:rPr lang="en-US" altLang="ja-JP" sz="4400" dirty="0"/>
              <a:t>=(64, 64, 1)))</a:t>
            </a:r>
          </a:p>
          <a:p>
            <a:pPr algn="l">
              <a:defRPr sz="3800"/>
            </a:pPr>
            <a:r>
              <a:rPr lang="en-US" altLang="ja-JP" sz="4400" dirty="0" err="1"/>
              <a:t>model.add</a:t>
            </a:r>
            <a:r>
              <a:rPr lang="en-US" altLang="ja-JP" sz="4400" dirty="0"/>
              <a:t>(Dense(512, activation='</a:t>
            </a:r>
            <a:r>
              <a:rPr lang="en-US" altLang="ja-JP" sz="4400" dirty="0" err="1"/>
              <a:t>relu</a:t>
            </a:r>
            <a:r>
              <a:rPr lang="en-US" altLang="ja-JP" sz="4400" dirty="0"/>
              <a:t>’))</a:t>
            </a:r>
          </a:p>
          <a:p>
            <a:pPr algn="l">
              <a:defRPr sz="3800"/>
            </a:pPr>
            <a:r>
              <a:rPr lang="en-US" altLang="ja-JP" sz="4400" dirty="0">
                <a:solidFill>
                  <a:srgbClr val="FF0000"/>
                </a:solidFill>
              </a:rPr>
              <a:t>#</a:t>
            </a:r>
            <a:r>
              <a:rPr lang="en-US" altLang="ja-JP" sz="4400" dirty="0">
                <a:solidFill>
                  <a:schemeClr val="bg2">
                    <a:lumMod val="75000"/>
                  </a:schemeClr>
                </a:solidFill>
              </a:rPr>
              <a:t>model.add(Dropout(0.2))</a:t>
            </a:r>
          </a:p>
          <a:p>
            <a:pPr algn="l">
              <a:defRPr sz="3800"/>
            </a:pPr>
            <a:r>
              <a:rPr lang="en-US" altLang="ja-JP" sz="4400" dirty="0" err="1"/>
              <a:t>model.add</a:t>
            </a:r>
            <a:r>
              <a:rPr lang="en-US" altLang="ja-JP" sz="4400" dirty="0"/>
              <a:t>(Dense(256, activation='</a:t>
            </a:r>
            <a:r>
              <a:rPr lang="en-US" altLang="ja-JP" sz="4400" dirty="0" err="1"/>
              <a:t>relu</a:t>
            </a:r>
            <a:r>
              <a:rPr lang="en-US" altLang="ja-JP" sz="4400" dirty="0"/>
              <a:t>'))</a:t>
            </a:r>
          </a:p>
          <a:p>
            <a:pPr algn="l">
              <a:defRPr sz="3800"/>
            </a:pPr>
            <a:r>
              <a:rPr lang="en-US" altLang="ja-JP" sz="4400" dirty="0">
                <a:solidFill>
                  <a:srgbClr val="FF0000"/>
                </a:solidFill>
              </a:rPr>
              <a:t># </a:t>
            </a:r>
            <a:r>
              <a:rPr lang="en-US" altLang="ja-JP" sz="4400" dirty="0" err="1">
                <a:solidFill>
                  <a:schemeClr val="bg2">
                    <a:lumMod val="75000"/>
                  </a:schemeClr>
                </a:solidFill>
              </a:rPr>
              <a:t>model.add</a:t>
            </a:r>
            <a:r>
              <a:rPr lang="en-US" altLang="ja-JP" sz="4400" dirty="0">
                <a:solidFill>
                  <a:schemeClr val="bg2">
                    <a:lumMod val="75000"/>
                  </a:schemeClr>
                </a:solidFill>
              </a:rPr>
              <a:t>(Dropout(0.2))</a:t>
            </a:r>
          </a:p>
          <a:p>
            <a:pPr algn="l">
              <a:defRPr sz="3800"/>
            </a:pPr>
            <a:r>
              <a:rPr lang="en-US" altLang="ja-JP" sz="4400" dirty="0" err="1"/>
              <a:t>model.add</a:t>
            </a:r>
            <a:r>
              <a:rPr lang="en-US" altLang="ja-JP" sz="4400" dirty="0"/>
              <a:t>(Dense(128, activation='</a:t>
            </a:r>
            <a:r>
              <a:rPr lang="en-US" altLang="ja-JP" sz="4400" dirty="0" err="1"/>
              <a:t>relu</a:t>
            </a:r>
            <a:r>
              <a:rPr lang="en-US" altLang="ja-JP" sz="4400" dirty="0"/>
              <a:t>'))</a:t>
            </a:r>
          </a:p>
          <a:p>
            <a:pPr algn="l">
              <a:defRPr sz="3800"/>
            </a:pPr>
            <a:r>
              <a:rPr lang="en-US" altLang="ja-JP" sz="4400" dirty="0">
                <a:solidFill>
                  <a:srgbClr val="FF0000"/>
                </a:solidFill>
              </a:rPr>
              <a:t># </a:t>
            </a:r>
            <a:r>
              <a:rPr lang="en-US" altLang="ja-JP" sz="4400" dirty="0" err="1">
                <a:solidFill>
                  <a:schemeClr val="bg2">
                    <a:lumMod val="75000"/>
                  </a:schemeClr>
                </a:solidFill>
              </a:rPr>
              <a:t>model.add</a:t>
            </a:r>
            <a:r>
              <a:rPr lang="en-US" altLang="ja-JP" sz="4400" dirty="0">
                <a:solidFill>
                  <a:schemeClr val="bg2">
                    <a:lumMod val="75000"/>
                  </a:schemeClr>
                </a:solidFill>
              </a:rPr>
              <a:t>(Dropout(0.2))</a:t>
            </a:r>
          </a:p>
          <a:p>
            <a:pPr algn="l">
              <a:defRPr sz="3800"/>
            </a:pPr>
            <a:r>
              <a:rPr lang="en-US" altLang="ja-JP" sz="4400" dirty="0" err="1"/>
              <a:t>model.add</a:t>
            </a:r>
            <a:r>
              <a:rPr lang="en-US" altLang="ja-JP" sz="4400" dirty="0"/>
              <a:t>(Dense(64, activation='</a:t>
            </a:r>
            <a:r>
              <a:rPr lang="en-US" altLang="ja-JP" sz="4400" dirty="0" err="1"/>
              <a:t>relu</a:t>
            </a:r>
            <a:r>
              <a:rPr lang="en-US" altLang="ja-JP" sz="4400" dirty="0"/>
              <a:t>'))</a:t>
            </a:r>
          </a:p>
          <a:p>
            <a:pPr algn="l">
              <a:defRPr sz="3800"/>
            </a:pPr>
            <a:r>
              <a:rPr lang="en-US" altLang="ja-JP" sz="4400" dirty="0" err="1"/>
              <a:t>model.add</a:t>
            </a:r>
            <a:r>
              <a:rPr lang="en-US" altLang="ja-JP" sz="4400" dirty="0"/>
              <a:t>(Dense(32, activation='</a:t>
            </a:r>
            <a:r>
              <a:rPr lang="en-US" altLang="ja-JP" sz="4400" dirty="0" err="1"/>
              <a:t>relu</a:t>
            </a:r>
            <a:r>
              <a:rPr lang="en-US" altLang="ja-JP" sz="4400" dirty="0"/>
              <a:t>'))</a:t>
            </a:r>
          </a:p>
          <a:p>
            <a:pPr algn="l">
              <a:defRPr sz="3800"/>
            </a:pPr>
            <a:r>
              <a:rPr lang="en-US" altLang="ja-JP" sz="4400" dirty="0" err="1"/>
              <a:t>model.add</a:t>
            </a:r>
            <a:r>
              <a:rPr lang="en-US" altLang="ja-JP" sz="4400" dirty="0"/>
              <a:t>(Dense(units=1, activation='sigmoid'))</a:t>
            </a:r>
          </a:p>
          <a:p>
            <a:pPr algn="l">
              <a:defRPr sz="3800"/>
            </a:pPr>
            <a:r>
              <a:rPr lang="en-US" altLang="ja-JP" sz="4400" dirty="0" err="1"/>
              <a:t>model.compile</a:t>
            </a:r>
            <a:r>
              <a:rPr lang="en-US" altLang="ja-JP" sz="4400" dirty="0"/>
              <a:t>(loss='</a:t>
            </a:r>
            <a:r>
              <a:rPr lang="en-US" altLang="ja-JP" sz="4400" dirty="0" err="1"/>
              <a:t>binary_crossentropy</a:t>
            </a:r>
            <a:r>
              <a:rPr lang="en-US" altLang="ja-JP" sz="4400" dirty="0"/>
              <a:t>', optimizer='Adam', metrics=["accuracy"])</a:t>
            </a:r>
          </a:p>
          <a:p>
            <a:pPr algn="l">
              <a:defRPr sz="3800"/>
            </a:pPr>
            <a:r>
              <a:rPr lang="en-US" altLang="ja-JP" sz="4400" dirty="0" err="1"/>
              <a:t>model.summary</a:t>
            </a:r>
            <a:r>
              <a:rPr lang="en-US" altLang="ja-JP" sz="4400" dirty="0"/>
              <a:t>()</a:t>
            </a:r>
          </a:p>
        </p:txBody>
      </p:sp>
      <p:sp>
        <p:nvSpPr>
          <p:cNvPr id="7" name="結果の可視化">
            <a:extLst>
              <a:ext uri="{FF2B5EF4-FFF2-40B4-BE49-F238E27FC236}">
                <a16:creationId xmlns:a16="http://schemas.microsoft.com/office/drawing/2014/main" id="{81D9782B-1465-4F4C-953C-9A1E01D3240D}"/>
              </a:ext>
            </a:extLst>
          </p:cNvPr>
          <p:cNvSpPr txBox="1"/>
          <p:nvPr/>
        </p:nvSpPr>
        <p:spPr>
          <a:xfrm>
            <a:off x="6185575" y="551329"/>
            <a:ext cx="12291827" cy="1118255"/>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lang="en-US" altLang="ja-JP" dirty="0"/>
              <a:t>Dropout</a:t>
            </a:r>
            <a:r>
              <a:rPr lang="ja-JP" altLang="en-US" dirty="0"/>
              <a:t>を行わずに実行してみる</a:t>
            </a:r>
            <a:endParaRPr dirty="0"/>
          </a:p>
        </p:txBody>
      </p:sp>
    </p:spTree>
    <p:extLst>
      <p:ext uri="{BB962C8B-B14F-4D97-AF65-F5344CB8AC3E}">
        <p14:creationId xmlns:p14="http://schemas.microsoft.com/office/powerpoint/2010/main" val="29963311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学習過程をグラフ表示する”を実行しよう">
            <a:extLst>
              <a:ext uri="{FF2B5EF4-FFF2-40B4-BE49-F238E27FC236}">
                <a16:creationId xmlns:a16="http://schemas.microsoft.com/office/drawing/2014/main" id="{38312D5D-EAE0-4C20-A64A-A3AB0A875BC0}"/>
              </a:ext>
            </a:extLst>
          </p:cNvPr>
          <p:cNvSpPr txBox="1"/>
          <p:nvPr/>
        </p:nvSpPr>
        <p:spPr>
          <a:xfrm>
            <a:off x="3490668" y="2032520"/>
            <a:ext cx="17006387"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dirty="0"/>
              <a:t>学習データ</a:t>
            </a:r>
            <a:r>
              <a:rPr lang="en-US" altLang="ja-JP" dirty="0"/>
              <a:t>(</a:t>
            </a:r>
            <a:r>
              <a:rPr lang="ja-JP" altLang="en-US" dirty="0"/>
              <a:t>点</a:t>
            </a:r>
            <a:r>
              <a:rPr lang="en-US" altLang="ja-JP" dirty="0"/>
              <a:t>)</a:t>
            </a:r>
            <a:r>
              <a:rPr lang="ja-JP" altLang="en-US" dirty="0"/>
              <a:t>が結果が良いが、検証用データ</a:t>
            </a:r>
            <a:r>
              <a:rPr lang="en-US" altLang="ja-JP" dirty="0"/>
              <a:t>(</a:t>
            </a:r>
            <a:r>
              <a:rPr lang="ja-JP" altLang="en-US" dirty="0"/>
              <a:t>線</a:t>
            </a:r>
            <a:r>
              <a:rPr lang="en-US" altLang="ja-JP" dirty="0"/>
              <a:t>)</a:t>
            </a:r>
            <a:r>
              <a:rPr lang="ja-JP" altLang="en-US" dirty="0"/>
              <a:t>が悪い　→　過学習</a:t>
            </a:r>
            <a:endParaRPr dirty="0"/>
          </a:p>
        </p:txBody>
      </p:sp>
      <p:pic>
        <p:nvPicPr>
          <p:cNvPr id="3" name="図 2">
            <a:extLst>
              <a:ext uri="{FF2B5EF4-FFF2-40B4-BE49-F238E27FC236}">
                <a16:creationId xmlns:a16="http://schemas.microsoft.com/office/drawing/2014/main" id="{DD32BC62-040B-C3DA-5436-B2BB03C15DF3}"/>
              </a:ext>
            </a:extLst>
          </p:cNvPr>
          <p:cNvPicPr>
            <a:picLocks noChangeAspect="1"/>
          </p:cNvPicPr>
          <p:nvPr/>
        </p:nvPicPr>
        <p:blipFill>
          <a:blip r:embed="rId2"/>
          <a:stretch>
            <a:fillRect/>
          </a:stretch>
        </p:blipFill>
        <p:spPr>
          <a:xfrm>
            <a:off x="13099717" y="3679517"/>
            <a:ext cx="9744786" cy="6981185"/>
          </a:xfrm>
          <a:prstGeom prst="rect">
            <a:avLst/>
          </a:prstGeom>
        </p:spPr>
      </p:pic>
      <p:sp>
        <p:nvSpPr>
          <p:cNvPr id="4" name="“5) 学習過程をグラフ表示する”を実行しよう">
            <a:extLst>
              <a:ext uri="{FF2B5EF4-FFF2-40B4-BE49-F238E27FC236}">
                <a16:creationId xmlns:a16="http://schemas.microsoft.com/office/drawing/2014/main" id="{127C53C7-02A8-8FD7-7157-2CABF7CCA3DC}"/>
              </a:ext>
            </a:extLst>
          </p:cNvPr>
          <p:cNvSpPr txBox="1"/>
          <p:nvPr/>
        </p:nvSpPr>
        <p:spPr>
          <a:xfrm>
            <a:off x="2677555" y="11846429"/>
            <a:ext cx="1863261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sz="4000" dirty="0"/>
              <a:t>・学習時に検証用を分けることで過学習が起きてないか確認することが出来る</a:t>
            </a:r>
            <a:endParaRPr lang="en-US" altLang="ja-JP" sz="4000" dirty="0"/>
          </a:p>
          <a:p>
            <a:r>
              <a:rPr lang="ja-JP" altLang="en-US" sz="4000" dirty="0"/>
              <a:t>・</a:t>
            </a:r>
            <a:r>
              <a:rPr lang="en-US" sz="4000" dirty="0"/>
              <a:t>Dropout</a:t>
            </a:r>
            <a:r>
              <a:rPr lang="ja-JP" altLang="en-US" sz="4000" dirty="0"/>
              <a:t>は過学習の抑制に役立つ</a:t>
            </a:r>
            <a:endParaRPr sz="4000" dirty="0"/>
          </a:p>
        </p:txBody>
      </p:sp>
      <p:sp>
        <p:nvSpPr>
          <p:cNvPr id="5" name="結果の可視化">
            <a:extLst>
              <a:ext uri="{FF2B5EF4-FFF2-40B4-BE49-F238E27FC236}">
                <a16:creationId xmlns:a16="http://schemas.microsoft.com/office/drawing/2014/main" id="{FF8F9F1E-CA16-D777-C113-F6589D7665A7}"/>
              </a:ext>
            </a:extLst>
          </p:cNvPr>
          <p:cNvSpPr txBox="1"/>
          <p:nvPr/>
        </p:nvSpPr>
        <p:spPr>
          <a:xfrm>
            <a:off x="6235367" y="398167"/>
            <a:ext cx="12291827" cy="1118255"/>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lang="en-US" altLang="ja-JP" dirty="0"/>
              <a:t>Dropout</a:t>
            </a:r>
            <a:r>
              <a:rPr lang="ja-JP" altLang="en-US" dirty="0"/>
              <a:t>を行わずに実行してみる</a:t>
            </a:r>
            <a:endParaRPr dirty="0"/>
          </a:p>
        </p:txBody>
      </p:sp>
      <p:pic>
        <p:nvPicPr>
          <p:cNvPr id="6" name="図 5">
            <a:extLst>
              <a:ext uri="{FF2B5EF4-FFF2-40B4-BE49-F238E27FC236}">
                <a16:creationId xmlns:a16="http://schemas.microsoft.com/office/drawing/2014/main" id="{8FC9F2CB-22BB-A5A1-E508-61F8D2FF947C}"/>
              </a:ext>
            </a:extLst>
          </p:cNvPr>
          <p:cNvPicPr>
            <a:picLocks noChangeAspect="1"/>
          </p:cNvPicPr>
          <p:nvPr/>
        </p:nvPicPr>
        <p:blipFill>
          <a:blip r:embed="rId3"/>
          <a:stretch>
            <a:fillRect/>
          </a:stretch>
        </p:blipFill>
        <p:spPr>
          <a:xfrm>
            <a:off x="733894" y="3679517"/>
            <a:ext cx="9502363" cy="6841701"/>
          </a:xfrm>
          <a:prstGeom prst="rect">
            <a:avLst/>
          </a:prstGeom>
        </p:spPr>
      </p:pic>
      <p:sp>
        <p:nvSpPr>
          <p:cNvPr id="8" name="矢印: 右 7">
            <a:extLst>
              <a:ext uri="{FF2B5EF4-FFF2-40B4-BE49-F238E27FC236}">
                <a16:creationId xmlns:a16="http://schemas.microsoft.com/office/drawing/2014/main" id="{23D91A4E-1667-D454-0171-CD82E8157EBC}"/>
              </a:ext>
            </a:extLst>
          </p:cNvPr>
          <p:cNvSpPr/>
          <p:nvPr/>
        </p:nvSpPr>
        <p:spPr>
          <a:xfrm>
            <a:off x="11284284" y="6648773"/>
            <a:ext cx="1269343" cy="914400"/>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5) 学習過程をグラフ表示する”を実行しよう">
            <a:extLst>
              <a:ext uri="{FF2B5EF4-FFF2-40B4-BE49-F238E27FC236}">
                <a16:creationId xmlns:a16="http://schemas.microsoft.com/office/drawing/2014/main" id="{F0EDAFB9-855A-AB7B-08C7-6CEC69C3D434}"/>
              </a:ext>
            </a:extLst>
          </p:cNvPr>
          <p:cNvSpPr txBox="1"/>
          <p:nvPr/>
        </p:nvSpPr>
        <p:spPr>
          <a:xfrm>
            <a:off x="4448015" y="10627575"/>
            <a:ext cx="3332136"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en-US" altLang="ja-JP" dirty="0"/>
              <a:t>Dropout</a:t>
            </a:r>
            <a:r>
              <a:rPr lang="ja-JP" altLang="en-US" dirty="0"/>
              <a:t>有り</a:t>
            </a:r>
            <a:endParaRPr lang="en-US" altLang="ja-JP" dirty="0"/>
          </a:p>
        </p:txBody>
      </p:sp>
      <p:sp>
        <p:nvSpPr>
          <p:cNvPr id="13" name="“5) 学習過程をグラフ表示する”を実行しよう">
            <a:extLst>
              <a:ext uri="{FF2B5EF4-FFF2-40B4-BE49-F238E27FC236}">
                <a16:creationId xmlns:a16="http://schemas.microsoft.com/office/drawing/2014/main" id="{C3C1FDF0-DAD2-64A5-8624-A125223C8A97}"/>
              </a:ext>
            </a:extLst>
          </p:cNvPr>
          <p:cNvSpPr txBox="1"/>
          <p:nvPr/>
        </p:nvSpPr>
        <p:spPr>
          <a:xfrm>
            <a:off x="17164919" y="10660702"/>
            <a:ext cx="3332136"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en-US" altLang="ja-JP" dirty="0"/>
              <a:t>Dropout</a:t>
            </a:r>
            <a:r>
              <a:rPr lang="ja-JP" altLang="en-US" dirty="0"/>
              <a:t>無し</a:t>
            </a:r>
            <a:endParaRPr lang="en-US" altLang="ja-JP" dirty="0"/>
          </a:p>
        </p:txBody>
      </p:sp>
    </p:spTree>
    <p:extLst>
      <p:ext uri="{BB962C8B-B14F-4D97-AF65-F5344CB8AC3E}">
        <p14:creationId xmlns:p14="http://schemas.microsoft.com/office/powerpoint/2010/main" val="262632435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0058081-2D3C-AE7F-5A5A-E4FBD94F6134}"/>
              </a:ext>
            </a:extLst>
          </p:cNvPr>
          <p:cNvPicPr>
            <a:picLocks noChangeAspect="1"/>
          </p:cNvPicPr>
          <p:nvPr/>
        </p:nvPicPr>
        <p:blipFill>
          <a:blip r:embed="rId2"/>
          <a:stretch>
            <a:fillRect/>
          </a:stretch>
        </p:blipFill>
        <p:spPr>
          <a:xfrm>
            <a:off x="535428" y="1173360"/>
            <a:ext cx="7688229" cy="5374530"/>
          </a:xfrm>
          <a:prstGeom prst="rect">
            <a:avLst/>
          </a:prstGeom>
        </p:spPr>
      </p:pic>
      <p:pic>
        <p:nvPicPr>
          <p:cNvPr id="10" name="図 9">
            <a:extLst>
              <a:ext uri="{FF2B5EF4-FFF2-40B4-BE49-F238E27FC236}">
                <a16:creationId xmlns:a16="http://schemas.microsoft.com/office/drawing/2014/main" id="{2EE6EB66-6323-5DC6-4887-09918576C20A}"/>
              </a:ext>
            </a:extLst>
          </p:cNvPr>
          <p:cNvPicPr>
            <a:picLocks noChangeAspect="1"/>
          </p:cNvPicPr>
          <p:nvPr/>
        </p:nvPicPr>
        <p:blipFill>
          <a:blip r:embed="rId3"/>
          <a:stretch>
            <a:fillRect/>
          </a:stretch>
        </p:blipFill>
        <p:spPr>
          <a:xfrm>
            <a:off x="8470560" y="1173360"/>
            <a:ext cx="7479687" cy="5374530"/>
          </a:xfrm>
          <a:prstGeom prst="rect">
            <a:avLst/>
          </a:prstGeom>
        </p:spPr>
      </p:pic>
      <p:pic>
        <p:nvPicPr>
          <p:cNvPr id="12" name="図 11">
            <a:extLst>
              <a:ext uri="{FF2B5EF4-FFF2-40B4-BE49-F238E27FC236}">
                <a16:creationId xmlns:a16="http://schemas.microsoft.com/office/drawing/2014/main" id="{F5251E6A-8C86-23B1-C214-537DC57CBE2F}"/>
              </a:ext>
            </a:extLst>
          </p:cNvPr>
          <p:cNvPicPr>
            <a:picLocks noChangeAspect="1"/>
          </p:cNvPicPr>
          <p:nvPr/>
        </p:nvPicPr>
        <p:blipFill>
          <a:blip r:embed="rId4"/>
          <a:stretch>
            <a:fillRect/>
          </a:stretch>
        </p:blipFill>
        <p:spPr>
          <a:xfrm>
            <a:off x="16166169" y="1054647"/>
            <a:ext cx="7682403" cy="5493243"/>
          </a:xfrm>
          <a:prstGeom prst="rect">
            <a:avLst/>
          </a:prstGeom>
        </p:spPr>
      </p:pic>
      <p:pic>
        <p:nvPicPr>
          <p:cNvPr id="14" name="図 13">
            <a:extLst>
              <a:ext uri="{FF2B5EF4-FFF2-40B4-BE49-F238E27FC236}">
                <a16:creationId xmlns:a16="http://schemas.microsoft.com/office/drawing/2014/main" id="{ADE90077-D0B6-FABD-A2AB-8AC6D4C78D5D}"/>
              </a:ext>
            </a:extLst>
          </p:cNvPr>
          <p:cNvPicPr>
            <a:picLocks noChangeAspect="1"/>
          </p:cNvPicPr>
          <p:nvPr/>
        </p:nvPicPr>
        <p:blipFill>
          <a:blip r:embed="rId5"/>
          <a:stretch>
            <a:fillRect/>
          </a:stretch>
        </p:blipFill>
        <p:spPr>
          <a:xfrm>
            <a:off x="664105" y="7168110"/>
            <a:ext cx="7559552" cy="5411131"/>
          </a:xfrm>
          <a:prstGeom prst="rect">
            <a:avLst/>
          </a:prstGeom>
        </p:spPr>
      </p:pic>
      <p:pic>
        <p:nvPicPr>
          <p:cNvPr id="16" name="図 15">
            <a:extLst>
              <a:ext uri="{FF2B5EF4-FFF2-40B4-BE49-F238E27FC236}">
                <a16:creationId xmlns:a16="http://schemas.microsoft.com/office/drawing/2014/main" id="{BEC87617-FC7D-E7CF-A930-B07F5A4BEC2E}"/>
              </a:ext>
            </a:extLst>
          </p:cNvPr>
          <p:cNvPicPr>
            <a:picLocks noChangeAspect="1"/>
          </p:cNvPicPr>
          <p:nvPr/>
        </p:nvPicPr>
        <p:blipFill>
          <a:blip r:embed="rId6"/>
          <a:stretch>
            <a:fillRect/>
          </a:stretch>
        </p:blipFill>
        <p:spPr>
          <a:xfrm>
            <a:off x="8392314" y="7204711"/>
            <a:ext cx="7557933" cy="5374530"/>
          </a:xfrm>
          <a:prstGeom prst="rect">
            <a:avLst/>
          </a:prstGeom>
        </p:spPr>
      </p:pic>
      <p:pic>
        <p:nvPicPr>
          <p:cNvPr id="18" name="図 17">
            <a:extLst>
              <a:ext uri="{FF2B5EF4-FFF2-40B4-BE49-F238E27FC236}">
                <a16:creationId xmlns:a16="http://schemas.microsoft.com/office/drawing/2014/main" id="{9B25685A-A8AB-D399-8DC7-5048F9CA1FDA}"/>
              </a:ext>
            </a:extLst>
          </p:cNvPr>
          <p:cNvPicPr>
            <a:picLocks noChangeAspect="1"/>
          </p:cNvPicPr>
          <p:nvPr/>
        </p:nvPicPr>
        <p:blipFill>
          <a:blip r:embed="rId7"/>
          <a:stretch>
            <a:fillRect/>
          </a:stretch>
        </p:blipFill>
        <p:spPr>
          <a:xfrm>
            <a:off x="16118904" y="7085998"/>
            <a:ext cx="7657988" cy="5493243"/>
          </a:xfrm>
          <a:prstGeom prst="rect">
            <a:avLst/>
          </a:prstGeom>
        </p:spPr>
      </p:pic>
    </p:spTree>
    <p:extLst>
      <p:ext uri="{BB962C8B-B14F-4D97-AF65-F5344CB8AC3E}">
        <p14:creationId xmlns:p14="http://schemas.microsoft.com/office/powerpoint/2010/main" val="48452023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27" name="img1 = img_to_array(load_img('./check_images/covid1.jpeg', color_mode='grayscale',target_size=(64,64)))/255…"/>
          <p:cNvSpPr txBox="1"/>
          <p:nvPr/>
        </p:nvSpPr>
        <p:spPr>
          <a:xfrm>
            <a:off x="531297" y="2536171"/>
            <a:ext cx="19779454"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28"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pic>
        <p:nvPicPr>
          <p:cNvPr id="3" name="図 2" descr="レントゲン, 抽象 が含まれている画像&#10;&#10;自動的に生成された説明">
            <a:extLst>
              <a:ext uri="{FF2B5EF4-FFF2-40B4-BE49-F238E27FC236}">
                <a16:creationId xmlns:a16="http://schemas.microsoft.com/office/drawing/2014/main" id="{B6F881E4-3DBB-C5A4-8494-83C261A436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88900" y="7961853"/>
            <a:ext cx="3263900" cy="3263900"/>
          </a:xfrm>
          <a:prstGeom prst="rect">
            <a:avLst/>
          </a:prstGeom>
        </p:spPr>
      </p:pic>
      <p:pic>
        <p:nvPicPr>
          <p:cNvPr id="5" name="図 4" descr="人のレントゲン写真&#10;&#10;低い精度で自動的に生成された説明">
            <a:extLst>
              <a:ext uri="{FF2B5EF4-FFF2-40B4-BE49-F238E27FC236}">
                <a16:creationId xmlns:a16="http://schemas.microsoft.com/office/drawing/2014/main" id="{E88F2B61-6FC8-F463-D8BF-701D881EB7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8585" y="7961853"/>
            <a:ext cx="3545013" cy="3545013"/>
          </a:xfrm>
          <a:prstGeom prst="rect">
            <a:avLst/>
          </a:prstGeom>
        </p:spPr>
      </p:pic>
      <p:sp>
        <p:nvSpPr>
          <p:cNvPr id="6" name="テキスト ボックス 5">
            <a:extLst>
              <a:ext uri="{FF2B5EF4-FFF2-40B4-BE49-F238E27FC236}">
                <a16:creationId xmlns:a16="http://schemas.microsoft.com/office/drawing/2014/main" id="{4378BB80-5580-9F88-0381-3F39590BED4D}"/>
              </a:ext>
            </a:extLst>
          </p:cNvPr>
          <p:cNvSpPr txBox="1"/>
          <p:nvPr/>
        </p:nvSpPr>
        <p:spPr>
          <a:xfrm>
            <a:off x="7416800" y="11681880"/>
            <a:ext cx="2108200"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3600" dirty="0"/>
              <a:t>c</a:t>
            </a:r>
            <a:r>
              <a:rPr kumimoji="0" lang="en-US" altLang="ja-JP"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ovid.jpg</a:t>
            </a:r>
            <a:endPar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 name="テキスト ボックス 6">
            <a:extLst>
              <a:ext uri="{FF2B5EF4-FFF2-40B4-BE49-F238E27FC236}">
                <a16:creationId xmlns:a16="http://schemas.microsoft.com/office/drawing/2014/main" id="{ED2D103B-2D54-C80E-9F5A-CEE4D5AACD3C}"/>
              </a:ext>
            </a:extLst>
          </p:cNvPr>
          <p:cNvSpPr txBox="1"/>
          <p:nvPr/>
        </p:nvSpPr>
        <p:spPr>
          <a:xfrm>
            <a:off x="13077825" y="11671350"/>
            <a:ext cx="2686050"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NORMAL.jpg</a:t>
            </a:r>
            <a:endPar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34" name="img1 = img_to_array(load_img('./check_images/covid1.jpeg', color_mode='grayscale',target_size=(64,64)))/255…"/>
          <p:cNvSpPr txBox="1"/>
          <p:nvPr/>
        </p:nvSpPr>
        <p:spPr>
          <a:xfrm>
            <a:off x="531297" y="2536171"/>
            <a:ext cx="19654419"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solidFill>
                  <a:schemeClr val="accent5"/>
                </a:solidFill>
                <a:latin typeface="Arial"/>
                <a:ea typeface="Arial"/>
                <a:cs typeface="Arial"/>
                <a:sym typeface="Arial"/>
              </a:defRPr>
            </a:pPr>
            <a:r>
              <a:rPr dirty="0"/>
              <a:t>img1 = </a:t>
            </a:r>
            <a:r>
              <a:rPr dirty="0" err="1"/>
              <a:t>img_to_array</a:t>
            </a:r>
            <a:r>
              <a:rPr dirty="0"/>
              <a:t>(</a:t>
            </a:r>
            <a:r>
              <a:rPr dirty="0" err="1"/>
              <a:t>load_img</a:t>
            </a:r>
            <a:r>
              <a:rPr dirty="0"/>
              <a:t>('./covid.jpg', </a:t>
            </a:r>
            <a:r>
              <a:rPr dirty="0" err="1"/>
              <a:t>color_mode</a:t>
            </a:r>
            <a:r>
              <a:rPr dirty="0"/>
              <a:t>='grayscale',</a:t>
            </a:r>
            <a:r>
              <a:rPr dirty="0" err="1"/>
              <a:t>target_size</a:t>
            </a:r>
            <a:r>
              <a:rPr dirty="0"/>
              <a:t>=(64,64)))/255</a:t>
            </a:r>
          </a:p>
          <a:p>
            <a:pPr algn="l">
              <a:lnSpc>
                <a:spcPct val="100000"/>
              </a:lnSpc>
              <a:defRPr sz="3500">
                <a:solidFill>
                  <a:schemeClr val="accent5"/>
                </a:solidFill>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35"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36"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39" name="img1 = img_to_array(load_img('./check_images/covid1.jpeg', color_mode='grayscale',target_size=(64,64)))/255…"/>
          <p:cNvSpPr txBox="1"/>
          <p:nvPr/>
        </p:nvSpPr>
        <p:spPr>
          <a:xfrm>
            <a:off x="531297" y="2536171"/>
            <a:ext cx="19779454"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solidFill>
                  <a:schemeClr val="accent5"/>
                </a:solidFill>
                <a:latin typeface="Arial"/>
                <a:ea typeface="Arial"/>
                <a:cs typeface="Arial"/>
                <a:sym typeface="Arial"/>
              </a:defRPr>
            </a:pPr>
            <a:r>
              <a:rPr dirty="0"/>
              <a:t>check = </a:t>
            </a:r>
            <a:r>
              <a:rPr dirty="0" err="1"/>
              <a:t>np.zeros</a:t>
            </a:r>
            <a:r>
              <a:rPr dirty="0"/>
              <a:t>((2,64,64,1))</a:t>
            </a:r>
          </a:p>
          <a:p>
            <a:pPr algn="l">
              <a:lnSpc>
                <a:spcPct val="100000"/>
              </a:lnSpc>
              <a:defRPr sz="3500">
                <a:solidFill>
                  <a:schemeClr val="accent5"/>
                </a:solidFill>
                <a:latin typeface="Arial"/>
                <a:ea typeface="Arial"/>
                <a:cs typeface="Arial"/>
                <a:sym typeface="Arial"/>
              </a:defRPr>
            </a:pPr>
            <a:r>
              <a:rPr dirty="0"/>
              <a:t>check[0] = img1</a:t>
            </a:r>
          </a:p>
          <a:p>
            <a:pPr algn="l">
              <a:lnSpc>
                <a:spcPct val="100000"/>
              </a:lnSpc>
              <a:defRPr sz="3500">
                <a:solidFill>
                  <a:schemeClr val="accent5"/>
                </a:solidFill>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40"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41"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42"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45" name="img1 = img_to_array(load_img('./check_images/covid1.jpeg', color_mode='grayscale',target_size=(64,64)))/255…"/>
          <p:cNvSpPr txBox="1"/>
          <p:nvPr/>
        </p:nvSpPr>
        <p:spPr>
          <a:xfrm>
            <a:off x="531297" y="2536171"/>
            <a:ext cx="19904488"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('./covid.jpeg',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solidFill>
                  <a:schemeClr val="accent5"/>
                </a:solidFill>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46"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47"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48"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
        <p:nvSpPr>
          <p:cNvPr id="1049" name="model.predict()で正解率の予測"/>
          <p:cNvSpPr txBox="1"/>
          <p:nvPr/>
        </p:nvSpPr>
        <p:spPr>
          <a:xfrm>
            <a:off x="6926727" y="10067081"/>
            <a:ext cx="8760376"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model.predict()で正解率の予測</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肺のレントゲン画像で深層学習"/>
          <p:cNvSpPr txBox="1"/>
          <p:nvPr/>
        </p:nvSpPr>
        <p:spPr>
          <a:xfrm>
            <a:off x="7708900" y="393046"/>
            <a:ext cx="8966201" cy="73660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000">
                <a:solidFill>
                  <a:srgbClr val="FFFFFF"/>
                </a:solidFill>
                <a:latin typeface="Graphik"/>
                <a:ea typeface="Graphik"/>
                <a:cs typeface="Graphik"/>
                <a:sym typeface="Graphik"/>
              </a:defRPr>
            </a:lvl1pPr>
          </a:lstStyle>
          <a:p>
            <a:r>
              <a:t>肺のレントゲン画像で深層学習</a:t>
            </a:r>
          </a:p>
        </p:txBody>
      </p:sp>
      <p:pic>
        <p:nvPicPr>
          <p:cNvPr id="274"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46633" y="3249650"/>
            <a:ext cx="5699540" cy="3477414"/>
          </a:xfrm>
          <a:prstGeom prst="rect">
            <a:avLst/>
          </a:prstGeom>
          <a:ln w="12700">
            <a:miter lim="400000"/>
          </a:ln>
        </p:spPr>
      </p:pic>
      <p:sp>
        <p:nvSpPr>
          <p:cNvPr id="275" name="矢印"/>
          <p:cNvSpPr/>
          <p:nvPr/>
        </p:nvSpPr>
        <p:spPr>
          <a:xfrm>
            <a:off x="11333399" y="3875114"/>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学習用データ"/>
          <p:cNvSpPr txBox="1"/>
          <p:nvPr/>
        </p:nvSpPr>
        <p:spPr>
          <a:xfrm>
            <a:off x="3180784" y="2126687"/>
            <a:ext cx="3009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学習用データ</a:t>
            </a:r>
          </a:p>
        </p:txBody>
      </p:sp>
      <p:sp>
        <p:nvSpPr>
          <p:cNvPr id="277" name="分類"/>
          <p:cNvSpPr txBox="1"/>
          <p:nvPr/>
        </p:nvSpPr>
        <p:spPr>
          <a:xfrm>
            <a:off x="20322951" y="2126687"/>
            <a:ext cx="10795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8" name="がく片の長さと幅…"/>
          <p:cNvSpPr txBox="1"/>
          <p:nvPr/>
        </p:nvSpPr>
        <p:spPr>
          <a:xfrm>
            <a:off x="5128900" y="4388272"/>
            <a:ext cx="3365501"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がく片の長さと幅</a:t>
            </a:r>
          </a:p>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花びらの長さと幅</a:t>
            </a:r>
          </a:p>
        </p:txBody>
      </p:sp>
      <p:sp>
        <p:nvSpPr>
          <p:cNvPr id="279" name="ヒオウギアヤメorブルーフラッグ"/>
          <p:cNvSpPr txBox="1"/>
          <p:nvPr/>
        </p:nvSpPr>
        <p:spPr>
          <a:xfrm>
            <a:off x="17797175" y="4408766"/>
            <a:ext cx="6131053"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80" name="ニューラルネットワーク"/>
          <p:cNvSpPr txBox="1"/>
          <p:nvPr/>
        </p:nvSpPr>
        <p:spPr>
          <a:xfrm>
            <a:off x="9811487" y="2443446"/>
            <a:ext cx="536981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81" name="スクリーンショット 2021-03-25 8.48.39.png" descr="スクリーンショット 2021-03-25 8.48.39.png"/>
          <p:cNvPicPr>
            <a:picLocks noChangeAspect="1"/>
          </p:cNvPicPr>
          <p:nvPr/>
        </p:nvPicPr>
        <p:blipFill>
          <a:blip r:embed="rId3"/>
          <a:stretch>
            <a:fillRect/>
          </a:stretch>
        </p:blipFill>
        <p:spPr>
          <a:xfrm>
            <a:off x="1033092" y="3149038"/>
            <a:ext cx="3431109" cy="3678644"/>
          </a:xfrm>
          <a:prstGeom prst="rect">
            <a:avLst/>
          </a:prstGeom>
          <a:ln w="25400">
            <a:solidFill>
              <a:srgbClr val="000000"/>
            </a:solidFill>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52" name="img1 = img_to_array(load_img('./check_images/covid1.jpeg', color_mode='grayscale',target_size=(64,64)))/255…"/>
          <p:cNvSpPr txBox="1"/>
          <p:nvPr/>
        </p:nvSpPr>
        <p:spPr>
          <a:xfrm>
            <a:off x="531297" y="2536171"/>
            <a:ext cx="19779454"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('./covid.jpeg',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solidFill>
                  <a:schemeClr val="accent5"/>
                </a:solidFill>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53"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54"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55"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
        <p:nvSpPr>
          <p:cNvPr id="1056" name="model.predict()で正解率の予測"/>
          <p:cNvSpPr txBox="1"/>
          <p:nvPr/>
        </p:nvSpPr>
        <p:spPr>
          <a:xfrm>
            <a:off x="6926727" y="10067081"/>
            <a:ext cx="8760376"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model.predict()で正解率の予測</a:t>
            </a:r>
          </a:p>
        </p:txBody>
      </p:sp>
      <p:sp>
        <p:nvSpPr>
          <p:cNvPr id="1057" name="そのまま出力すると指数表記で読みづらい"/>
          <p:cNvSpPr txBox="1"/>
          <p:nvPr/>
        </p:nvSpPr>
        <p:spPr>
          <a:xfrm>
            <a:off x="3610133" y="11193879"/>
            <a:ext cx="11939725"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そのまま出力すると指数表記で読みづらい</a:t>
            </a:r>
          </a:p>
        </p:txBody>
      </p:sp>
      <p:sp>
        <p:nvSpPr>
          <p:cNvPr id="1058" name="print(myprobs)…"/>
          <p:cNvSpPr txBox="1"/>
          <p:nvPr/>
        </p:nvSpPr>
        <p:spPr>
          <a:xfrm>
            <a:off x="15469168" y="11193880"/>
            <a:ext cx="3897810" cy="1618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latin typeface="Arial"/>
                <a:ea typeface="Arial"/>
                <a:cs typeface="Arial"/>
                <a:sym typeface="Arial"/>
              </a:defRPr>
            </a:pPr>
            <a:r>
              <a:t>print(myprobs)</a:t>
            </a:r>
          </a:p>
          <a:p>
            <a:pPr algn="l">
              <a:defRPr sz="3800">
                <a:latin typeface="Arial"/>
                <a:ea typeface="Arial"/>
                <a:cs typeface="Arial"/>
                <a:sym typeface="Arial"/>
              </a:defRPr>
            </a:pPr>
            <a:r>
              <a:t>[[8.2333648e-01]</a:t>
            </a:r>
          </a:p>
          <a:p>
            <a:pPr algn="l">
              <a:defRPr sz="3800">
                <a:latin typeface="Arial"/>
                <a:ea typeface="Arial"/>
                <a:cs typeface="Arial"/>
                <a:sym typeface="Arial"/>
              </a:defRPr>
            </a:pPr>
            <a:r>
              <a:t> [3.2362335e-05]]</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61" name="img1 = img_to_array(load_img('./check_images/covid1.jpeg', color_mode='grayscale',target_size=(64,64)))/255…"/>
          <p:cNvSpPr txBox="1"/>
          <p:nvPr/>
        </p:nvSpPr>
        <p:spPr>
          <a:xfrm>
            <a:off x="531297" y="2536171"/>
            <a:ext cx="19904488"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solidFill>
                  <a:schemeClr val="accent5"/>
                </a:solidFill>
                <a:latin typeface="Arial"/>
                <a:ea typeface="Arial"/>
                <a:cs typeface="Arial"/>
                <a:sym typeface="Arial"/>
              </a:defRPr>
            </a:pPr>
            <a:r>
              <a:rPr dirty="0"/>
              <a:t>print('%.5f' %</a:t>
            </a:r>
            <a:r>
              <a:rPr dirty="0" err="1"/>
              <a:t>myprobs</a:t>
            </a:r>
            <a:r>
              <a:rPr dirty="0"/>
              <a:t>[0])</a:t>
            </a:r>
          </a:p>
          <a:p>
            <a:pPr algn="l">
              <a:lnSpc>
                <a:spcPct val="100000"/>
              </a:lnSpc>
              <a:defRPr sz="3500">
                <a:solidFill>
                  <a:schemeClr val="accent5"/>
                </a:solidFill>
                <a:latin typeface="Arial"/>
                <a:ea typeface="Arial"/>
                <a:cs typeface="Arial"/>
                <a:sym typeface="Arial"/>
              </a:defRPr>
            </a:pPr>
            <a:r>
              <a:rPr dirty="0"/>
              <a:t>print('%.5f' %</a:t>
            </a:r>
            <a:r>
              <a:rPr dirty="0" err="1"/>
              <a:t>myprobs</a:t>
            </a:r>
            <a:r>
              <a:rPr dirty="0"/>
              <a:t>[1])</a:t>
            </a:r>
          </a:p>
        </p:txBody>
      </p:sp>
      <p:sp>
        <p:nvSpPr>
          <p:cNvPr id="1062"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63" name="「’%.5f’ %変数」で小数第5位まで出力する"/>
          <p:cNvSpPr txBox="1"/>
          <p:nvPr/>
        </p:nvSpPr>
        <p:spPr>
          <a:xfrm>
            <a:off x="5850895" y="7911423"/>
            <a:ext cx="11939725"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「’%.5f’ %変数」で小数第5位まで出力する</a:t>
            </a:r>
          </a:p>
        </p:txBody>
      </p:sp>
      <p:sp>
        <p:nvSpPr>
          <p:cNvPr id="1064" name="print('%.5f' %myprobs[0])…"/>
          <p:cNvSpPr txBox="1"/>
          <p:nvPr/>
        </p:nvSpPr>
        <p:spPr>
          <a:xfrm>
            <a:off x="3145178" y="9553318"/>
            <a:ext cx="5897936" cy="2837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print('%.5f' %myprobs[0])</a:t>
            </a:r>
          </a:p>
          <a:p>
            <a:pPr algn="l">
              <a:defRPr sz="4100">
                <a:latin typeface="Arial"/>
                <a:ea typeface="Arial"/>
                <a:cs typeface="Arial"/>
                <a:sym typeface="Arial"/>
              </a:defRPr>
            </a:pPr>
            <a:r>
              <a:t>0.82334</a:t>
            </a:r>
          </a:p>
          <a:p>
            <a:pPr algn="l">
              <a:defRPr sz="4100">
                <a:latin typeface="Arial"/>
                <a:ea typeface="Arial"/>
                <a:cs typeface="Arial"/>
                <a:sym typeface="Arial"/>
              </a:defRPr>
            </a:pPr>
            <a:endParaRPr/>
          </a:p>
          <a:p>
            <a:pPr algn="l">
              <a:defRPr sz="4100">
                <a:latin typeface="Arial"/>
                <a:ea typeface="Arial"/>
                <a:cs typeface="Arial"/>
                <a:sym typeface="Arial"/>
              </a:defRPr>
            </a:pPr>
            <a:r>
              <a:t>print('%.5f' %myprobs[1])</a:t>
            </a:r>
          </a:p>
          <a:p>
            <a:pPr algn="l">
              <a:defRPr sz="4100">
                <a:latin typeface="Arial"/>
                <a:ea typeface="Arial"/>
                <a:cs typeface="Arial"/>
                <a:sym typeface="Arial"/>
              </a:defRPr>
            </a:pPr>
            <a:r>
              <a:t>0.00003</a:t>
            </a:r>
          </a:p>
        </p:txBody>
      </p:sp>
      <p:sp>
        <p:nvSpPr>
          <p:cNvPr id="1065" name="covid1.jpegは0.82334の確率でcovid19、…"/>
          <p:cNvSpPr txBox="1"/>
          <p:nvPr/>
        </p:nvSpPr>
        <p:spPr>
          <a:xfrm>
            <a:off x="10987366" y="9768553"/>
            <a:ext cx="11939725" cy="2406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4500">
                <a:latin typeface="ヒラギノ角ゴ ProN W3"/>
                <a:ea typeface="ヒラギノ角ゴ ProN W3"/>
                <a:cs typeface="ヒラギノ角ゴ ProN W3"/>
                <a:sym typeface="ヒラギノ角ゴ ProN W3"/>
              </a:defRPr>
            </a:pPr>
            <a:r>
              <a:t>covid1.jpegは0.82334の確率でcovid19、</a:t>
            </a:r>
          </a:p>
          <a:p>
            <a:pPr algn="l" defTabSz="2438338">
              <a:lnSpc>
                <a:spcPct val="100000"/>
              </a:lnSpc>
              <a:defRPr sz="4500">
                <a:latin typeface="ヒラギノ角ゴ ProN W3"/>
                <a:ea typeface="ヒラギノ角ゴ ProN W3"/>
                <a:cs typeface="ヒラギノ角ゴ ProN W3"/>
                <a:sym typeface="ヒラギノ角ゴ ProN W3"/>
              </a:defRPr>
            </a:pPr>
            <a:r>
              <a:t>NORMAL.jpegは0.00003の確率でcovid19と分類された</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課題の与え方"/>
          <p:cNvSpPr txBox="1"/>
          <p:nvPr/>
        </p:nvSpPr>
        <p:spPr>
          <a:xfrm>
            <a:off x="11294316" y="471115"/>
            <a:ext cx="1795363" cy="1118255"/>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dirty="0" err="1"/>
              <a:t>課題</a:t>
            </a:r>
            <a:endParaRPr dirty="0"/>
          </a:p>
        </p:txBody>
      </p:sp>
      <p:sp>
        <p:nvSpPr>
          <p:cNvPr id="949" name="学習回数を順に上げてもらう 50→100→200→500…"/>
          <p:cNvSpPr txBox="1"/>
          <p:nvPr/>
        </p:nvSpPr>
        <p:spPr>
          <a:xfrm>
            <a:off x="3868752" y="9214711"/>
            <a:ext cx="17231709" cy="3703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（おまけ）</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学習回数を順に上げ</a:t>
            </a:r>
            <a:r>
              <a:rPr lang="ja-JP" altLang="en-US" dirty="0"/>
              <a:t>る</a:t>
            </a:r>
            <a:r>
              <a:rPr dirty="0"/>
              <a:t>　50→100→200→500</a:t>
            </a:r>
          </a:p>
          <a:p>
            <a:pPr algn="l" defTabSz="2438338">
              <a:lnSpc>
                <a:spcPct val="100000"/>
              </a:lnSpc>
              <a:defRPr sz="3900">
                <a:latin typeface="ヒラギノ角ゴ ProN W3"/>
                <a:ea typeface="ヒラギノ角ゴ ProN W3"/>
                <a:cs typeface="ヒラギノ角ゴ ProN W3"/>
                <a:sym typeface="ヒラギノ角ゴ ProN W3"/>
              </a:defRPr>
            </a:pPr>
            <a:r>
              <a:rPr dirty="0" err="1"/>
              <a:t>validation_splitを変え</a:t>
            </a:r>
            <a:r>
              <a:rPr lang="ja-JP" altLang="en-US" dirty="0"/>
              <a:t>る</a:t>
            </a:r>
            <a:r>
              <a:rPr dirty="0"/>
              <a:t>　0.2→0.3→0.5</a:t>
            </a:r>
          </a:p>
          <a:p>
            <a:pPr algn="l" defTabSz="2438338">
              <a:lnSpc>
                <a:spcPct val="100000"/>
              </a:lnSpc>
              <a:defRPr sz="3900">
                <a:latin typeface="ヒラギノ角ゴ ProN W3"/>
                <a:ea typeface="ヒラギノ角ゴ ProN W3"/>
                <a:cs typeface="ヒラギノ角ゴ ProN W3"/>
                <a:sym typeface="ヒラギノ角ゴ ProN W3"/>
              </a:defRPr>
            </a:pPr>
            <a:r>
              <a:rPr dirty="0" err="1"/>
              <a:t>層の中のニューロンの数を変え</a:t>
            </a:r>
            <a:r>
              <a:rPr lang="ja-JP" altLang="en-US" dirty="0"/>
              <a:t>る</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a:t>dropout</a:t>
            </a:r>
            <a:r>
              <a:rPr lang="ja-JP" altLang="en-US" dirty="0"/>
              <a:t>の値を変える</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などを行って結果が変わるか色々試してみましょう</a:t>
            </a:r>
            <a:endParaRPr dirty="0"/>
          </a:p>
        </p:txBody>
      </p:sp>
      <p:sp>
        <p:nvSpPr>
          <p:cNvPr id="5" name="学習回数を順に上げてもらう 50→100→200→500…">
            <a:extLst>
              <a:ext uri="{FF2B5EF4-FFF2-40B4-BE49-F238E27FC236}">
                <a16:creationId xmlns:a16="http://schemas.microsoft.com/office/drawing/2014/main" id="{A2D1FA45-73F3-4DAC-A2AF-70041123D7DF}"/>
              </a:ext>
            </a:extLst>
          </p:cNvPr>
          <p:cNvSpPr txBox="1"/>
          <p:nvPr/>
        </p:nvSpPr>
        <p:spPr>
          <a:xfrm>
            <a:off x="2678462" y="6090544"/>
            <a:ext cx="17231709"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lang="en-US" dirty="0" err="1"/>
              <a:t>check_images</a:t>
            </a:r>
            <a:r>
              <a:rPr lang="ja-JP" altLang="en-US" dirty="0"/>
              <a:t>の</a:t>
            </a:r>
            <a:r>
              <a:rPr lang="en-US" altLang="ja-JP" dirty="0"/>
              <a:t>test1.jpeg</a:t>
            </a:r>
            <a:r>
              <a:rPr lang="ja-JP" altLang="en-US" dirty="0"/>
              <a:t>と</a:t>
            </a:r>
            <a:r>
              <a:rPr lang="en-US" altLang="ja-JP" dirty="0"/>
              <a:t>test2.jpeg</a:t>
            </a:r>
            <a:r>
              <a:rPr lang="ja-JP" altLang="en-US" dirty="0"/>
              <a:t>の</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en-US" altLang="ja-JP" dirty="0"/>
              <a:t>2</a:t>
            </a:r>
            <a:r>
              <a:rPr lang="ja-JP" altLang="en-US" dirty="0"/>
              <a:t>枚の画像が</a:t>
            </a:r>
            <a:r>
              <a:rPr lang="en-US" altLang="ja-JP" dirty="0"/>
              <a:t>covid19</a:t>
            </a:r>
            <a:r>
              <a:rPr lang="ja-JP" altLang="en-US" dirty="0"/>
              <a:t>である確率を求めよう</a:t>
            </a:r>
            <a:endParaRPr dirty="0"/>
          </a:p>
        </p:txBody>
      </p:sp>
      <p:pic>
        <p:nvPicPr>
          <p:cNvPr id="3" name="図 2">
            <a:extLst>
              <a:ext uri="{FF2B5EF4-FFF2-40B4-BE49-F238E27FC236}">
                <a16:creationId xmlns:a16="http://schemas.microsoft.com/office/drawing/2014/main" id="{3443E8B5-D2EB-43B2-9FDC-7AFCEF41649D}"/>
              </a:ext>
            </a:extLst>
          </p:cNvPr>
          <p:cNvPicPr>
            <a:picLocks noChangeAspect="1"/>
          </p:cNvPicPr>
          <p:nvPr/>
        </p:nvPicPr>
        <p:blipFill>
          <a:blip r:embed="rId2"/>
          <a:stretch>
            <a:fillRect/>
          </a:stretch>
        </p:blipFill>
        <p:spPr>
          <a:xfrm>
            <a:off x="13929763" y="3853113"/>
            <a:ext cx="8859775" cy="4850827"/>
          </a:xfrm>
          <a:prstGeom prst="rect">
            <a:avLst/>
          </a:prstGeom>
        </p:spPr>
      </p:pic>
      <p:sp>
        <p:nvSpPr>
          <p:cNvPr id="7" name="学習回数を順に上げてもらう 50→100→200→500…">
            <a:extLst>
              <a:ext uri="{FF2B5EF4-FFF2-40B4-BE49-F238E27FC236}">
                <a16:creationId xmlns:a16="http://schemas.microsoft.com/office/drawing/2014/main" id="{68AF11E4-1192-4145-B9FD-92BCDCB9A2B3}"/>
              </a:ext>
            </a:extLst>
          </p:cNvPr>
          <p:cNvSpPr txBox="1"/>
          <p:nvPr/>
        </p:nvSpPr>
        <p:spPr>
          <a:xfrm>
            <a:off x="2678461" y="3118889"/>
            <a:ext cx="17231709" cy="1903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最後に作ったモデルの学習過程のグラフを</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保存して提出してください</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（ファイル名は「学籍番号</a:t>
            </a:r>
            <a:r>
              <a:rPr lang="en-US" altLang="ja-JP" dirty="0"/>
              <a:t>_</a:t>
            </a:r>
            <a:r>
              <a:rPr lang="ja-JP" altLang="en-US" dirty="0"/>
              <a:t>名前」）</a:t>
            </a:r>
            <a:endParaRPr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963150F-DEBE-2690-676E-4C80389CA121}"/>
              </a:ext>
            </a:extLst>
          </p:cNvPr>
          <p:cNvSpPr txBox="1"/>
          <p:nvPr/>
        </p:nvSpPr>
        <p:spPr>
          <a:xfrm>
            <a:off x="683380" y="2002677"/>
            <a:ext cx="23017240" cy="9409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4800" dirty="0"/>
              <a:t>最後までお付き合い頂きありがとうございました。</a:t>
            </a:r>
            <a:endParaRPr lang="en-US" altLang="ja-JP" sz="4800" dirty="0"/>
          </a:p>
          <a:p>
            <a:pPr marL="0" marR="0" indent="0" algn="ctr" defTabSz="2438400" rtl="0" fontAlgn="auto" latinLnBrk="0" hangingPunct="0">
              <a:lnSpc>
                <a:spcPct val="90000"/>
              </a:lnSpc>
              <a:spcBef>
                <a:spcPts val="0"/>
              </a:spcBef>
              <a:spcAft>
                <a:spcPts val="0"/>
              </a:spcAft>
              <a:buClrTx/>
              <a:buSzTx/>
              <a:buFontTx/>
              <a:buNone/>
              <a:tabLst/>
            </a:pP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・是非今回のワークショップのアンケートにご協力をお願い致します。</a:t>
            </a: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・今後、もし他の先生方と本ワークショップの資料を共有したい場合　</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　</a:t>
            </a: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は、アカウントの再度発行致しますのでご連絡下さい。</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・今後の教材配布について</a:t>
            </a: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本ワークショップでの教材はあくまで縮小版となっております。</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　今後、改めて不備・誤植がないか修正して年内に</a:t>
            </a:r>
            <a:r>
              <a:rPr lang="en-US" altLang="ja-JP" sz="4800" dirty="0"/>
              <a:t>web</a:t>
            </a:r>
            <a:r>
              <a:rPr lang="ja-JP" altLang="en-US" sz="4800" dirty="0"/>
              <a:t>上</a:t>
            </a:r>
            <a:r>
              <a:rPr lang="en-US" altLang="ja-JP" sz="4800" dirty="0"/>
              <a:t>(</a:t>
            </a:r>
            <a:r>
              <a:rPr lang="en-US" altLang="ja-JP" sz="4800" dirty="0" err="1"/>
              <a:t>Github</a:t>
            </a:r>
            <a:r>
              <a:rPr lang="en-US" altLang="ja-JP" sz="4800" dirty="0"/>
              <a:t>)</a:t>
            </a:r>
            <a:r>
              <a:rPr lang="ja-JP" altLang="en-US" sz="4800" dirty="0"/>
              <a:t>に公開致します。</a:t>
            </a: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修正を行った点</a:t>
            </a:r>
            <a:r>
              <a:rPr lang="ja-JP" altLang="en-US" sz="4800" dirty="0"/>
              <a:t>は</a:t>
            </a:r>
            <a:r>
              <a:rPr lang="en-US" altLang="ja-JP" sz="4800" dirty="0" err="1"/>
              <a:t>webclass</a:t>
            </a:r>
            <a:r>
              <a:rPr lang="ja-JP" altLang="en-US" sz="4800" dirty="0"/>
              <a:t>上の</a:t>
            </a: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「補足・修正」に掲載して参ります。</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　</a:t>
            </a: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使用する場合は</a:t>
            </a:r>
            <a:r>
              <a:rPr lang="ja-JP" altLang="en-US" sz="4800" dirty="0"/>
              <a:t>そちらをご確認の上使用して頂ければ幸いです。</a:t>
            </a:r>
            <a:r>
              <a:rPr lang="en-US" altLang="ja-JP" sz="4800" dirty="0"/>
              <a:t>)</a:t>
            </a:r>
          </a:p>
          <a:p>
            <a:pPr marL="0" marR="0" indent="0" algn="l" defTabSz="2438400" rtl="0" fontAlgn="auto" latinLnBrk="0" hangingPunct="0">
              <a:lnSpc>
                <a:spcPct val="90000"/>
              </a:lnSpc>
              <a:spcBef>
                <a:spcPts val="0"/>
              </a:spcBef>
              <a:spcAft>
                <a:spcPts val="0"/>
              </a:spcAft>
              <a:buClrTx/>
              <a:buSzTx/>
              <a:buFontTx/>
              <a:buNone/>
              <a:tabLst/>
            </a:pP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どうぞよろしくお願い致します。</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363041455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97065" y="9145841"/>
            <a:ext cx="5699540" cy="3477414"/>
          </a:xfrm>
          <a:prstGeom prst="rect">
            <a:avLst/>
          </a:prstGeom>
          <a:ln w="12700">
            <a:miter lim="400000"/>
          </a:ln>
        </p:spPr>
      </p:pic>
      <p:sp>
        <p:nvSpPr>
          <p:cNvPr id="246" name="矢印"/>
          <p:cNvSpPr/>
          <p:nvPr/>
        </p:nvSpPr>
        <p:spPr>
          <a:xfrm>
            <a:off x="11383831" y="9771305"/>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7" name="肺炎 or 健康"/>
          <p:cNvSpPr txBox="1"/>
          <p:nvPr/>
        </p:nvSpPr>
        <p:spPr>
          <a:xfrm>
            <a:off x="19134447" y="10536411"/>
            <a:ext cx="3456509"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4600">
                <a:solidFill>
                  <a:srgbClr val="5E5E5E"/>
                </a:solidFill>
                <a:latin typeface="ヒラギノ角ゴ ProN W3"/>
                <a:ea typeface="ヒラギノ角ゴ ProN W3"/>
                <a:cs typeface="ヒラギノ角ゴ ProN W3"/>
                <a:sym typeface="ヒラギノ角ゴ ProN W3"/>
              </a:defRPr>
            </a:lvl1pPr>
          </a:lstStyle>
          <a:p>
            <a:r>
              <a:t>肺炎 or 健康</a:t>
            </a:r>
          </a:p>
        </p:txBody>
      </p:sp>
      <p:sp>
        <p:nvSpPr>
          <p:cNvPr id="248" name="ニューラルネットワーク"/>
          <p:cNvSpPr txBox="1"/>
          <p:nvPr/>
        </p:nvSpPr>
        <p:spPr>
          <a:xfrm>
            <a:off x="9861919" y="8339637"/>
            <a:ext cx="536981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sp>
        <p:nvSpPr>
          <p:cNvPr id="249" name="矢印"/>
          <p:cNvSpPr/>
          <p:nvPr/>
        </p:nvSpPr>
        <p:spPr>
          <a:xfrm>
            <a:off x="8311610" y="1024431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50" name="矢印"/>
          <p:cNvSpPr/>
          <p:nvPr/>
        </p:nvSpPr>
        <p:spPr>
          <a:xfrm>
            <a:off x="15961881" y="1024431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51" name="肺のレントゲン画像で深層学習"/>
          <p:cNvSpPr txBox="1"/>
          <p:nvPr/>
        </p:nvSpPr>
        <p:spPr>
          <a:xfrm>
            <a:off x="7708900" y="393046"/>
            <a:ext cx="8966201" cy="73660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000">
                <a:solidFill>
                  <a:srgbClr val="FFFFFF"/>
                </a:solidFill>
                <a:latin typeface="Graphik"/>
                <a:ea typeface="Graphik"/>
                <a:cs typeface="Graphik"/>
                <a:sym typeface="Graphik"/>
              </a:defRPr>
            </a:lvl1pPr>
          </a:lstStyle>
          <a:p>
            <a:r>
              <a:t>肺のレントゲン画像で深層学習</a:t>
            </a:r>
          </a:p>
        </p:txBody>
      </p:sp>
      <p:grpSp>
        <p:nvGrpSpPr>
          <p:cNvPr id="261" name="グループ"/>
          <p:cNvGrpSpPr/>
          <p:nvPr/>
        </p:nvGrpSpPr>
        <p:grpSpPr>
          <a:xfrm>
            <a:off x="815350" y="9508341"/>
            <a:ext cx="3470473" cy="3385400"/>
            <a:chOff x="-127000" y="-88900"/>
            <a:chExt cx="3470472" cy="3385399"/>
          </a:xfrm>
        </p:grpSpPr>
        <p:grpSp>
          <p:nvGrpSpPr>
            <p:cNvPr id="254" name="31BA3780-2323-493F-8AED-62081B9C383B.jpeg"/>
            <p:cNvGrpSpPr/>
            <p:nvPr/>
          </p:nvGrpSpPr>
          <p:grpSpPr>
            <a:xfrm>
              <a:off x="352460" y="-88900"/>
              <a:ext cx="2991013" cy="3067213"/>
              <a:chOff x="0" y="0"/>
              <a:chExt cx="2991012" cy="3067212"/>
            </a:xfrm>
          </p:grpSpPr>
          <p:pic>
            <p:nvPicPr>
              <p:cNvPr id="253" name="31BA3780-2323-493F-8AED-62081B9C383B.jpeg" descr="31BA3780-2323-493F-8AED-62081B9C383B.jpeg"/>
              <p:cNvPicPr>
                <a:picLocks noChangeAspect="1"/>
              </p:cNvPicPr>
              <p:nvPr/>
            </p:nvPicPr>
            <p:blipFill>
              <a:blip r:embed="rId3"/>
              <a:stretch>
                <a:fillRect/>
              </a:stretch>
            </p:blipFill>
            <p:spPr>
              <a:xfrm>
                <a:off x="127000" y="88900"/>
                <a:ext cx="2737013" cy="2737013"/>
              </a:xfrm>
              <a:prstGeom prst="rect">
                <a:avLst/>
              </a:prstGeom>
              <a:ln>
                <a:noFill/>
              </a:ln>
              <a:effectLst/>
            </p:spPr>
          </p:pic>
          <p:pic>
            <p:nvPicPr>
              <p:cNvPr id="252" name="31BA3780-2323-493F-8AED-62081B9C383B.jpeg" descr="31BA3780-2323-493F-8AED-62081B9C383B.jpeg"/>
              <p:cNvPicPr>
                <a:picLocks/>
              </p:cNvPicPr>
              <p:nvPr/>
            </p:nvPicPr>
            <p:blipFill>
              <a:blip r:embed="rId4"/>
              <a:stretch>
                <a:fillRect/>
              </a:stretch>
            </p:blipFill>
            <p:spPr>
              <a:xfrm>
                <a:off x="0" y="0"/>
                <a:ext cx="2991013" cy="3067213"/>
              </a:xfrm>
              <a:prstGeom prst="rect">
                <a:avLst/>
              </a:prstGeom>
              <a:effectLst/>
            </p:spPr>
          </p:pic>
        </p:grpSp>
        <p:grpSp>
          <p:nvGrpSpPr>
            <p:cNvPr id="257" name="1-s2.0-S1684118220300608-main.pdf-001.jpg"/>
            <p:cNvGrpSpPr/>
            <p:nvPr/>
          </p:nvGrpSpPr>
          <p:grpSpPr>
            <a:xfrm>
              <a:off x="123414" y="330976"/>
              <a:ext cx="2899619" cy="2609758"/>
              <a:chOff x="0" y="0"/>
              <a:chExt cx="2899618" cy="2609757"/>
            </a:xfrm>
          </p:grpSpPr>
          <p:pic>
            <p:nvPicPr>
              <p:cNvPr id="256" name="1-s2.0-S1684118220300608-main.pdf-001.jpg" descr="1-s2.0-S1684118220300608-main.pdf-001.jpg"/>
              <p:cNvPicPr>
                <a:picLocks noChangeAspect="1"/>
              </p:cNvPicPr>
              <p:nvPr/>
            </p:nvPicPr>
            <p:blipFill>
              <a:blip r:embed="rId5"/>
              <a:stretch>
                <a:fillRect/>
              </a:stretch>
            </p:blipFill>
            <p:spPr>
              <a:xfrm>
                <a:off x="127000" y="88900"/>
                <a:ext cx="2645619" cy="2279558"/>
              </a:xfrm>
              <a:prstGeom prst="rect">
                <a:avLst/>
              </a:prstGeom>
              <a:ln>
                <a:noFill/>
              </a:ln>
              <a:effectLst/>
            </p:spPr>
          </p:pic>
          <p:pic>
            <p:nvPicPr>
              <p:cNvPr id="255" name="1-s2.0-S1684118220300608-main.pdf-001.jpg" descr="1-s2.0-S1684118220300608-main.pdf-001.jpg"/>
              <p:cNvPicPr>
                <a:picLocks/>
              </p:cNvPicPr>
              <p:nvPr/>
            </p:nvPicPr>
            <p:blipFill>
              <a:blip r:embed="rId6"/>
              <a:stretch>
                <a:fillRect/>
              </a:stretch>
            </p:blipFill>
            <p:spPr>
              <a:xfrm>
                <a:off x="0" y="0"/>
                <a:ext cx="2899619" cy="2609758"/>
              </a:xfrm>
              <a:prstGeom prst="rect">
                <a:avLst/>
              </a:prstGeom>
              <a:effectLst/>
            </p:spPr>
          </p:pic>
        </p:grpSp>
        <p:grpSp>
          <p:nvGrpSpPr>
            <p:cNvPr id="260" name="1B734A89-A1BF-49A8-A1D3-66FAFA4FAC5D.jpeg"/>
            <p:cNvGrpSpPr/>
            <p:nvPr/>
          </p:nvGrpSpPr>
          <p:grpSpPr>
            <a:xfrm>
              <a:off x="-127000" y="617754"/>
              <a:ext cx="3093012" cy="2678746"/>
              <a:chOff x="0" y="0"/>
              <a:chExt cx="3093011" cy="2678745"/>
            </a:xfrm>
          </p:grpSpPr>
          <p:pic>
            <p:nvPicPr>
              <p:cNvPr id="259" name="1B734A89-A1BF-49A8-A1D3-66FAFA4FAC5D.jpeg" descr="1B734A89-A1BF-49A8-A1D3-66FAFA4FAC5D.jpeg"/>
              <p:cNvPicPr>
                <a:picLocks noChangeAspect="1"/>
              </p:cNvPicPr>
              <p:nvPr/>
            </p:nvPicPr>
            <p:blipFill>
              <a:blip r:embed="rId7"/>
              <a:stretch>
                <a:fillRect/>
              </a:stretch>
            </p:blipFill>
            <p:spPr>
              <a:xfrm>
                <a:off x="127000" y="88900"/>
                <a:ext cx="2839012" cy="2348546"/>
              </a:xfrm>
              <a:prstGeom prst="rect">
                <a:avLst/>
              </a:prstGeom>
              <a:ln>
                <a:noFill/>
              </a:ln>
              <a:effectLst/>
            </p:spPr>
          </p:pic>
          <p:pic>
            <p:nvPicPr>
              <p:cNvPr id="258" name="1B734A89-A1BF-49A8-A1D3-66FAFA4FAC5D.jpeg" descr="1B734A89-A1BF-49A8-A1D3-66FAFA4FAC5D.jpeg"/>
              <p:cNvPicPr>
                <a:picLocks/>
              </p:cNvPicPr>
              <p:nvPr/>
            </p:nvPicPr>
            <p:blipFill>
              <a:blip r:embed="rId8"/>
              <a:stretch>
                <a:fillRect/>
              </a:stretch>
            </p:blipFill>
            <p:spPr>
              <a:xfrm>
                <a:off x="0" y="0"/>
                <a:ext cx="3093012" cy="2678746"/>
              </a:xfrm>
              <a:prstGeom prst="rect">
                <a:avLst/>
              </a:prstGeom>
              <a:effectLst/>
            </p:spPr>
          </p:pic>
        </p:grpSp>
      </p:grpSp>
      <p:grpSp>
        <p:nvGrpSpPr>
          <p:cNvPr id="264" name="00000264_000.png"/>
          <p:cNvGrpSpPr/>
          <p:nvPr/>
        </p:nvGrpSpPr>
        <p:grpSpPr>
          <a:xfrm>
            <a:off x="5072739" y="9501540"/>
            <a:ext cx="2831743" cy="2907943"/>
            <a:chOff x="0" y="0"/>
            <a:chExt cx="2831741" cy="2907941"/>
          </a:xfrm>
        </p:grpSpPr>
        <p:pic>
          <p:nvPicPr>
            <p:cNvPr id="263" name="00000264_000.png" descr="00000264_000.png"/>
            <p:cNvPicPr>
              <a:picLocks noChangeAspect="1"/>
            </p:cNvPicPr>
            <p:nvPr/>
          </p:nvPicPr>
          <p:blipFill>
            <a:blip r:embed="rId9"/>
            <a:stretch>
              <a:fillRect/>
            </a:stretch>
          </p:blipFill>
          <p:spPr>
            <a:xfrm>
              <a:off x="127000" y="88900"/>
              <a:ext cx="2577742" cy="2577742"/>
            </a:xfrm>
            <a:prstGeom prst="rect">
              <a:avLst/>
            </a:prstGeom>
            <a:ln>
              <a:noFill/>
            </a:ln>
            <a:effectLst/>
          </p:spPr>
        </p:pic>
        <p:pic>
          <p:nvPicPr>
            <p:cNvPr id="262" name="00000264_000.png" descr="00000264_000.png"/>
            <p:cNvPicPr>
              <a:picLocks/>
            </p:cNvPicPr>
            <p:nvPr/>
          </p:nvPicPr>
          <p:blipFill>
            <a:blip r:embed="rId10"/>
            <a:stretch>
              <a:fillRect/>
            </a:stretch>
          </p:blipFill>
          <p:spPr>
            <a:xfrm>
              <a:off x="0" y="0"/>
              <a:ext cx="2831742" cy="2907942"/>
            </a:xfrm>
            <a:prstGeom prst="rect">
              <a:avLst/>
            </a:prstGeom>
            <a:effectLst/>
          </p:spPr>
        </p:pic>
      </p:grpSp>
      <p:grpSp>
        <p:nvGrpSpPr>
          <p:cNvPr id="267" name="00000183_001.png"/>
          <p:cNvGrpSpPr/>
          <p:nvPr/>
        </p:nvGrpSpPr>
        <p:grpSpPr>
          <a:xfrm>
            <a:off x="4713673" y="9868811"/>
            <a:ext cx="3043088" cy="3119288"/>
            <a:chOff x="0" y="0"/>
            <a:chExt cx="3043086" cy="3119286"/>
          </a:xfrm>
        </p:grpSpPr>
        <p:pic>
          <p:nvPicPr>
            <p:cNvPr id="266" name="00000183_001.png" descr="00000183_001.png"/>
            <p:cNvPicPr>
              <a:picLocks noChangeAspect="1"/>
            </p:cNvPicPr>
            <p:nvPr/>
          </p:nvPicPr>
          <p:blipFill>
            <a:blip r:embed="rId11"/>
            <a:stretch>
              <a:fillRect/>
            </a:stretch>
          </p:blipFill>
          <p:spPr>
            <a:xfrm>
              <a:off x="127000" y="88900"/>
              <a:ext cx="2789087" cy="2789087"/>
            </a:xfrm>
            <a:prstGeom prst="rect">
              <a:avLst/>
            </a:prstGeom>
            <a:ln>
              <a:noFill/>
            </a:ln>
            <a:effectLst/>
          </p:spPr>
        </p:pic>
        <p:pic>
          <p:nvPicPr>
            <p:cNvPr id="265" name="00000183_001.png" descr="00000183_001.png"/>
            <p:cNvPicPr>
              <a:picLocks/>
            </p:cNvPicPr>
            <p:nvPr/>
          </p:nvPicPr>
          <p:blipFill>
            <a:blip r:embed="rId12"/>
            <a:stretch>
              <a:fillRect/>
            </a:stretch>
          </p:blipFill>
          <p:spPr>
            <a:xfrm>
              <a:off x="0" y="0"/>
              <a:ext cx="3043087" cy="3119287"/>
            </a:xfrm>
            <a:prstGeom prst="rect">
              <a:avLst/>
            </a:prstGeom>
            <a:effectLst/>
          </p:spPr>
        </p:pic>
      </p:grpSp>
      <p:grpSp>
        <p:nvGrpSpPr>
          <p:cNvPr id="270" name="00000273_009.png"/>
          <p:cNvGrpSpPr/>
          <p:nvPr/>
        </p:nvGrpSpPr>
        <p:grpSpPr>
          <a:xfrm>
            <a:off x="4591736" y="10365226"/>
            <a:ext cx="2831743" cy="2907943"/>
            <a:chOff x="0" y="0"/>
            <a:chExt cx="2831741" cy="2907941"/>
          </a:xfrm>
        </p:grpSpPr>
        <p:pic>
          <p:nvPicPr>
            <p:cNvPr id="269" name="00000273_009.png" descr="00000273_009.png"/>
            <p:cNvPicPr>
              <a:picLocks noChangeAspect="1"/>
            </p:cNvPicPr>
            <p:nvPr/>
          </p:nvPicPr>
          <p:blipFill>
            <a:blip r:embed="rId13"/>
            <a:stretch>
              <a:fillRect/>
            </a:stretch>
          </p:blipFill>
          <p:spPr>
            <a:xfrm>
              <a:off x="127000" y="88900"/>
              <a:ext cx="2577742" cy="2577742"/>
            </a:xfrm>
            <a:prstGeom prst="rect">
              <a:avLst/>
            </a:prstGeom>
            <a:ln>
              <a:noFill/>
            </a:ln>
            <a:effectLst/>
          </p:spPr>
        </p:pic>
        <p:pic>
          <p:nvPicPr>
            <p:cNvPr id="268" name="00000273_009.png" descr="00000273_009.png"/>
            <p:cNvPicPr>
              <a:picLocks/>
            </p:cNvPicPr>
            <p:nvPr/>
          </p:nvPicPr>
          <p:blipFill>
            <a:blip r:embed="rId10"/>
            <a:stretch>
              <a:fillRect/>
            </a:stretch>
          </p:blipFill>
          <p:spPr>
            <a:xfrm>
              <a:off x="0" y="0"/>
              <a:ext cx="2831742" cy="2907942"/>
            </a:xfrm>
            <a:prstGeom prst="rect">
              <a:avLst/>
            </a:prstGeom>
            <a:effectLst/>
          </p:spPr>
        </p:pic>
      </p:grpSp>
      <p:sp>
        <p:nvSpPr>
          <p:cNvPr id="271" name="デジタル画像"/>
          <p:cNvSpPr txBox="1"/>
          <p:nvPr/>
        </p:nvSpPr>
        <p:spPr>
          <a:xfrm>
            <a:off x="3052387" y="7505627"/>
            <a:ext cx="3266695"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4200">
                <a:latin typeface="ヒラギノ角ゴ ProN W3"/>
                <a:ea typeface="ヒラギノ角ゴ ProN W3"/>
                <a:cs typeface="ヒラギノ角ゴ ProN W3"/>
                <a:sym typeface="ヒラギノ角ゴ ProN W3"/>
              </a:defRPr>
            </a:lvl1pPr>
          </a:lstStyle>
          <a:p>
            <a:r>
              <a:t>デジタル画像</a:t>
            </a:r>
          </a:p>
        </p:txBody>
      </p:sp>
      <p:sp>
        <p:nvSpPr>
          <p:cNvPr id="272" name="肺炎"/>
          <p:cNvSpPr txBox="1"/>
          <p:nvPr/>
        </p:nvSpPr>
        <p:spPr>
          <a:xfrm>
            <a:off x="2056496" y="8526034"/>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肺炎</a:t>
            </a:r>
          </a:p>
        </p:txBody>
      </p:sp>
      <p:sp>
        <p:nvSpPr>
          <p:cNvPr id="273" name="健康"/>
          <p:cNvSpPr txBox="1"/>
          <p:nvPr/>
        </p:nvSpPr>
        <p:spPr>
          <a:xfrm>
            <a:off x="5543066" y="8526034"/>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健康</a:t>
            </a:r>
          </a:p>
        </p:txBody>
      </p:sp>
      <p:pic>
        <p:nvPicPr>
          <p:cNvPr id="274"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46633" y="3249650"/>
            <a:ext cx="5699540" cy="3477414"/>
          </a:xfrm>
          <a:prstGeom prst="rect">
            <a:avLst/>
          </a:prstGeom>
          <a:ln w="12700">
            <a:miter lim="400000"/>
          </a:ln>
        </p:spPr>
      </p:pic>
      <p:sp>
        <p:nvSpPr>
          <p:cNvPr id="275" name="矢印"/>
          <p:cNvSpPr/>
          <p:nvPr/>
        </p:nvSpPr>
        <p:spPr>
          <a:xfrm>
            <a:off x="11333399" y="3875114"/>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学習用データ"/>
          <p:cNvSpPr txBox="1"/>
          <p:nvPr/>
        </p:nvSpPr>
        <p:spPr>
          <a:xfrm>
            <a:off x="3180784" y="2126687"/>
            <a:ext cx="3009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学習用データ</a:t>
            </a:r>
          </a:p>
        </p:txBody>
      </p:sp>
      <p:sp>
        <p:nvSpPr>
          <p:cNvPr id="277" name="分類"/>
          <p:cNvSpPr txBox="1"/>
          <p:nvPr/>
        </p:nvSpPr>
        <p:spPr>
          <a:xfrm>
            <a:off x="20322951" y="2126687"/>
            <a:ext cx="10795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8" name="がく片の長さと幅…"/>
          <p:cNvSpPr txBox="1"/>
          <p:nvPr/>
        </p:nvSpPr>
        <p:spPr>
          <a:xfrm>
            <a:off x="5128900" y="4388272"/>
            <a:ext cx="3365501"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がく片の長さと幅</a:t>
            </a:r>
          </a:p>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花びらの長さと幅</a:t>
            </a:r>
          </a:p>
        </p:txBody>
      </p:sp>
      <p:sp>
        <p:nvSpPr>
          <p:cNvPr id="279" name="ヒオウギアヤメorブルーフラッグ"/>
          <p:cNvSpPr txBox="1"/>
          <p:nvPr/>
        </p:nvSpPr>
        <p:spPr>
          <a:xfrm>
            <a:off x="17797175" y="4408766"/>
            <a:ext cx="6131053"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80" name="ニューラルネットワーク"/>
          <p:cNvSpPr txBox="1"/>
          <p:nvPr/>
        </p:nvSpPr>
        <p:spPr>
          <a:xfrm>
            <a:off x="9811487" y="2443446"/>
            <a:ext cx="536981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81" name="スクリーンショット 2021-03-25 8.48.39.png" descr="スクリーンショット 2021-03-25 8.48.39.png"/>
          <p:cNvPicPr>
            <a:picLocks noChangeAspect="1"/>
          </p:cNvPicPr>
          <p:nvPr/>
        </p:nvPicPr>
        <p:blipFill>
          <a:blip r:embed="rId14"/>
          <a:stretch>
            <a:fillRect/>
          </a:stretch>
        </p:blipFill>
        <p:spPr>
          <a:xfrm>
            <a:off x="1033092" y="3149038"/>
            <a:ext cx="3431109" cy="3678644"/>
          </a:xfrm>
          <a:prstGeom prst="rect">
            <a:avLst/>
          </a:prstGeom>
          <a:ln w="25400">
            <a:solidFill>
              <a:srgbClr val="000000"/>
            </a:solidFill>
            <a:miter lim="400000"/>
          </a:ln>
        </p:spPr>
      </p:pic>
    </p:spTree>
    <p:extLst>
      <p:ext uri="{BB962C8B-B14F-4D97-AF65-F5344CB8AC3E}">
        <p14:creationId xmlns:p14="http://schemas.microsoft.com/office/powerpoint/2010/main" val="4534186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画像は何が特徴量なのか"/>
          <p:cNvSpPr txBox="1"/>
          <p:nvPr/>
        </p:nvSpPr>
        <p:spPr>
          <a:xfrm>
            <a:off x="8210925" y="365928"/>
            <a:ext cx="7518401" cy="78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画像は何が特徴量なのか</a:t>
            </a:r>
          </a:p>
        </p:txBody>
      </p:sp>
      <p:pic>
        <p:nvPicPr>
          <p:cNvPr id="284" name="スクリーンショット 2021-01-22 13.43.00.png" descr="スクリーンショット 2021-01-22 13.43.00.png"/>
          <p:cNvPicPr>
            <a:picLocks noChangeAspect="1"/>
          </p:cNvPicPr>
          <p:nvPr/>
        </p:nvPicPr>
        <p:blipFill>
          <a:blip r:embed="rId2"/>
          <a:srcRect l="27156" t="65512" r="53751" b="4296"/>
          <a:stretch>
            <a:fillRect/>
          </a:stretch>
        </p:blipFill>
        <p:spPr>
          <a:xfrm>
            <a:off x="2720577" y="4224910"/>
            <a:ext cx="4416291" cy="39426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画像は何が特徴量なのか"/>
          <p:cNvSpPr txBox="1"/>
          <p:nvPr/>
        </p:nvSpPr>
        <p:spPr>
          <a:xfrm>
            <a:off x="8210925" y="365928"/>
            <a:ext cx="7518401" cy="78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画像は何が特徴量なのか</a:t>
            </a:r>
          </a:p>
        </p:txBody>
      </p:sp>
      <p:pic>
        <p:nvPicPr>
          <p:cNvPr id="287" name="スクリーンショット 2021-01-22 13.43.00.png" descr="スクリーンショット 2021-01-22 13.43.00.png"/>
          <p:cNvPicPr>
            <a:picLocks noChangeAspect="1"/>
          </p:cNvPicPr>
          <p:nvPr/>
        </p:nvPicPr>
        <p:blipFill>
          <a:blip r:embed="rId2"/>
          <a:srcRect l="12088" t="21595" r="40096" b="35934"/>
          <a:stretch>
            <a:fillRect/>
          </a:stretch>
        </p:blipFill>
        <p:spPr>
          <a:xfrm>
            <a:off x="8970524" y="3628130"/>
            <a:ext cx="11059907" cy="5546098"/>
          </a:xfrm>
          <a:prstGeom prst="rect">
            <a:avLst/>
          </a:prstGeom>
          <a:ln w="12700">
            <a:miter lim="400000"/>
          </a:ln>
        </p:spPr>
      </p:pic>
      <p:sp>
        <p:nvSpPr>
          <p:cNvPr id="288" name="28✖️28のマス(ピクセルと言います)に色の濃さの数字を当てはめて画像になっている。"/>
          <p:cNvSpPr txBox="1"/>
          <p:nvPr/>
        </p:nvSpPr>
        <p:spPr>
          <a:xfrm>
            <a:off x="2334816" y="9712313"/>
            <a:ext cx="19714367" cy="749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28✖️28のマス(ピクセルと言います)に色の濃さの数字を当てはめて画像になっている。</a:t>
            </a:r>
          </a:p>
        </p:txBody>
      </p:sp>
      <p:pic>
        <p:nvPicPr>
          <p:cNvPr id="289" name="スクリーンショット 2021-01-22 13.43.00.png" descr="スクリーンショット 2021-01-22 13.43.00.png"/>
          <p:cNvPicPr>
            <a:picLocks noChangeAspect="1"/>
          </p:cNvPicPr>
          <p:nvPr/>
        </p:nvPicPr>
        <p:blipFill>
          <a:blip r:embed="rId2"/>
          <a:srcRect l="27156" t="65512" r="53751" b="4296"/>
          <a:stretch>
            <a:fillRect/>
          </a:stretch>
        </p:blipFill>
        <p:spPr>
          <a:xfrm>
            <a:off x="2720577" y="4224910"/>
            <a:ext cx="4416291" cy="3942600"/>
          </a:xfrm>
          <a:prstGeom prst="rect">
            <a:avLst/>
          </a:prstGeom>
          <a:ln w="12700">
            <a:miter lim="400000"/>
          </a:ln>
        </p:spPr>
      </p:pic>
      <p:sp>
        <p:nvSpPr>
          <p:cNvPr id="290" name="矢印"/>
          <p:cNvSpPr/>
          <p:nvPr/>
        </p:nvSpPr>
        <p:spPr>
          <a:xfrm>
            <a:off x="7188242" y="556118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91" name="デジタル画像は数字で置き換えることが可能"/>
          <p:cNvSpPr txBox="1"/>
          <p:nvPr/>
        </p:nvSpPr>
        <p:spPr>
          <a:xfrm>
            <a:off x="7018583" y="2486629"/>
            <a:ext cx="10346834"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デジタル画像は数字で置き換えることが可能</a:t>
            </a:r>
          </a:p>
        </p:txBody>
      </p:sp>
      <p:sp>
        <p:nvSpPr>
          <p:cNvPr id="2" name="テキスト ボックス 1">
            <a:extLst>
              <a:ext uri="{FF2B5EF4-FFF2-40B4-BE49-F238E27FC236}">
                <a16:creationId xmlns:a16="http://schemas.microsoft.com/office/drawing/2014/main" id="{EF5B7CA1-44FE-82A6-885B-352DEA4FA8FB}"/>
              </a:ext>
            </a:extLst>
          </p:cNvPr>
          <p:cNvSpPr txBox="1"/>
          <p:nvPr/>
        </p:nvSpPr>
        <p:spPr>
          <a:xfrm>
            <a:off x="15877490" y="8200856"/>
            <a:ext cx="4152941" cy="4349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白黒の濃さを</a:t>
            </a:r>
            <a:r>
              <a:rPr kumimoji="0" lang="en-US" altLang="ja-JP"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 </a:t>
            </a:r>
            <a:r>
              <a:rPr kumimoji="0" lang="ja-JP" altLang="en-US"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r>
              <a:rPr kumimoji="0" lang="en-US" altLang="ja-JP"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255</a:t>
            </a:r>
            <a:r>
              <a:rPr kumimoji="0" lang="ja-JP" altLang="en-US"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で表示</a:t>
            </a:r>
          </a:p>
        </p:txBody>
      </p:sp>
    </p:spTree>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3" ma:contentTypeDescription="新しいドキュメントを作成します。" ma:contentTypeScope="" ma:versionID="f490edca4df1ab913f6ee5f52c499e28">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3ea7f52657536d947e398b65193258fe"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77B0D18-9A25-43C8-ADDE-04E910BEB6AB}"/>
</file>

<file path=customXml/itemProps2.xml><?xml version="1.0" encoding="utf-8"?>
<ds:datastoreItem xmlns:ds="http://schemas.openxmlformats.org/officeDocument/2006/customXml" ds:itemID="{F566FCD7-5AED-4025-B10C-485B450407DA}"/>
</file>

<file path=customXml/itemProps3.xml><?xml version="1.0" encoding="utf-8"?>
<ds:datastoreItem xmlns:ds="http://schemas.openxmlformats.org/officeDocument/2006/customXml" ds:itemID="{05865126-CF0A-4E6E-BD0D-C12AF8A3D556}"/>
</file>

<file path=docProps/app.xml><?xml version="1.0" encoding="utf-8"?>
<Properties xmlns="http://schemas.openxmlformats.org/officeDocument/2006/extended-properties" xmlns:vt="http://schemas.openxmlformats.org/officeDocument/2006/docPropsVTypes">
  <TotalTime>28789</TotalTime>
  <Words>10186</Words>
  <Application>Microsoft Office PowerPoint</Application>
  <PresentationFormat>ユーザー設定</PresentationFormat>
  <Paragraphs>1242</Paragraphs>
  <Slides>63</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63</vt:i4>
      </vt:variant>
    </vt:vector>
  </HeadingPairs>
  <TitlesOfParts>
    <vt:vector size="76" baseType="lpstr">
      <vt:lpstr>Canela Bold</vt:lpstr>
      <vt:lpstr>Canela Deck Regular</vt:lpstr>
      <vt:lpstr>Canela Regular</vt:lpstr>
      <vt:lpstr>Canela Text Regular</vt:lpstr>
      <vt:lpstr>Graphik</vt:lpstr>
      <vt:lpstr>Graphik Medium</vt:lpstr>
      <vt:lpstr>Graphik Semibold</vt:lpstr>
      <vt:lpstr>Helvetica Neue Light</vt:lpstr>
      <vt:lpstr>Meiryo UI</vt:lpstr>
      <vt:lpstr>ヒラギノ角ゴ ProN W3</vt:lpstr>
      <vt:lpstr>ヒラギノ角ゴ ProN W6</vt:lpstr>
      <vt:lpstr>Arial</vt:lpstr>
      <vt:lpstr>23_ClassicWhite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61</cp:revision>
  <dcterms:modified xsi:type="dcterms:W3CDTF">2022-12-01T06:18:48Z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